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09" r:id="rId3"/>
    <p:sldId id="371" r:id="rId4"/>
    <p:sldId id="275" r:id="rId5"/>
    <p:sldId id="372" r:id="rId6"/>
    <p:sldId id="370" r:id="rId7"/>
    <p:sldId id="369" r:id="rId8"/>
    <p:sldId id="361" r:id="rId9"/>
    <p:sldId id="362" r:id="rId10"/>
    <p:sldId id="347" r:id="rId11"/>
    <p:sldId id="359" r:id="rId12"/>
    <p:sldId id="340" r:id="rId13"/>
    <p:sldId id="373" r:id="rId14"/>
    <p:sldId id="363" r:id="rId15"/>
    <p:sldId id="374" r:id="rId16"/>
    <p:sldId id="481" r:id="rId17"/>
    <p:sldId id="351" r:id="rId18"/>
    <p:sldId id="376" r:id="rId19"/>
    <p:sldId id="357" r:id="rId20"/>
    <p:sldId id="353" r:id="rId21"/>
    <p:sldId id="378" r:id="rId22"/>
    <p:sldId id="354" r:id="rId23"/>
    <p:sldId id="339" r:id="rId24"/>
    <p:sldId id="473" r:id="rId25"/>
    <p:sldId id="475" r:id="rId26"/>
    <p:sldId id="455" r:id="rId27"/>
    <p:sldId id="484" r:id="rId28"/>
    <p:sldId id="432" r:id="rId29"/>
    <p:sldId id="478" r:id="rId30"/>
    <p:sldId id="355" r:id="rId31"/>
    <p:sldId id="364" r:id="rId32"/>
    <p:sldId id="435" r:id="rId33"/>
    <p:sldId id="434" r:id="rId34"/>
    <p:sldId id="349" r:id="rId35"/>
    <p:sldId id="479" r:id="rId36"/>
    <p:sldId id="456" r:id="rId37"/>
    <p:sldId id="471" r:id="rId38"/>
    <p:sldId id="447" r:id="rId39"/>
    <p:sldId id="411" r:id="rId40"/>
    <p:sldId id="477" r:id="rId41"/>
    <p:sldId id="472" r:id="rId42"/>
    <p:sldId id="474" r:id="rId43"/>
    <p:sldId id="483" r:id="rId44"/>
    <p:sldId id="482" r:id="rId45"/>
    <p:sldId id="352" r:id="rId46"/>
    <p:sldId id="367" r:id="rId47"/>
    <p:sldId id="368" r:id="rId48"/>
    <p:sldId id="377" r:id="rId49"/>
    <p:sldId id="302" r:id="rId50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orient="horz" pos="2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96622" autoAdjust="0"/>
  </p:normalViewPr>
  <p:slideViewPr>
    <p:cSldViewPr snapToGrid="0">
      <p:cViewPr>
        <p:scale>
          <a:sx n="100" d="100"/>
          <a:sy n="100" d="100"/>
        </p:scale>
        <p:origin x="1171" y="466"/>
      </p:cViewPr>
      <p:guideLst>
        <p:guide pos="846"/>
        <p:guide orient="horz" pos="2016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24.11.2025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24.11.2025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842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270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812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9693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969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9E1A-C05B-4023-9E77-B2D04A2E4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3BBABD-BA79-44D0-D54E-0D74B83B9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6F7DB-D786-ABAD-9D80-DAA7F556E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B75B3-C5B8-6841-FDB5-ABC72EF2B5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DE27B-1AAE-A46F-1680-F66C9CF4D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6482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259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2331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4311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8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551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3895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3863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8012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CB37D-B05A-69A8-2AC6-DD3258FBF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04ED61-63E4-5436-200D-D741C28BD1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2F4EB-4D17-DA34-6F4F-5B03AE533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E4699-A1F3-6003-774C-9F5A75FAE5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41032-8486-6E0C-8121-8AC35DD8F6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9590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7572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AA089-3AD2-9EC3-693C-5328A6280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B67DA-D32B-F100-D62B-2DC22D288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A83D0D-C9F2-010B-A853-F74BD4643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BDCA8-BF0D-86BF-AA33-022BB219FD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1D4D7-A4C5-F535-682C-B1EEE4473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242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57127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4163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669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25258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4612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8440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11545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6045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56297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D51EB-579E-3486-BA14-C4555276D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47EF51-B11E-C657-0F75-DAEF4B34A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91693-A060-21C2-589F-FC4940E45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AB89E-F2C5-9803-101C-0E403FBF82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DC0E0-A9E8-350D-8C3D-DABC2F02C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7784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9C65F-7EB3-68CE-9D91-5DC8D9C68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57DCC-F7A3-8300-BAD5-89E8AB095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649C1-9FF1-B3A4-7911-540D8A533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32724-279F-3B6E-1C65-DD1D7EBA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331050-9F96-538C-DE14-0A880942B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1807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E81E6-0D0C-4A97-7FB8-924EB1AE9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7DD7C3-9AE4-A504-779B-7B9CE702F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2DE65B-9C0B-924E-DEC8-4C56D3886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1FBA7-5F28-F2D5-65E6-82F62760D5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EF047-23C2-61EC-C8E5-19329B7C0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93477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006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3441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4519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27996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855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180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36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106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221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8.png"/><Relationship Id="rId12" Type="http://schemas.openxmlformats.org/officeDocument/2006/relationships/image" Target="../media/image5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7.png"/><Relationship Id="rId11" Type="http://schemas.openxmlformats.org/officeDocument/2006/relationships/image" Target="../media/image51.jpeg"/><Relationship Id="rId5" Type="http://schemas.openxmlformats.org/officeDocument/2006/relationships/image" Target="../media/image36.emf"/><Relationship Id="rId10" Type="http://schemas.openxmlformats.org/officeDocument/2006/relationships/image" Target="../media/image38.png"/><Relationship Id="rId4" Type="http://schemas.openxmlformats.org/officeDocument/2006/relationships/image" Target="../media/image46.emf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I</a:t>
            </a:r>
            <a:r>
              <a:rPr lang="cs-CZ" sz="2800" b="1" dirty="0"/>
              <a:t>I</a:t>
            </a:r>
            <a:r>
              <a:rPr lang="en-US" sz="2800" b="1" dirty="0"/>
              <a:t> – </a:t>
            </a:r>
            <a:r>
              <a:rPr lang="cs-CZ" sz="2800" b="1" dirty="0" err="1"/>
              <a:t>spatial</a:t>
            </a:r>
            <a:r>
              <a:rPr lang="cs-CZ" sz="2800" b="1" dirty="0"/>
              <a:t> </a:t>
            </a:r>
            <a:r>
              <a:rPr lang="cs-CZ" sz="2800" b="1" dirty="0" err="1"/>
              <a:t>scale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1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Storch, Keil &amp; </a:t>
            </a:r>
            <a:r>
              <a:rPr lang="en-US" sz="1600" dirty="0" err="1"/>
              <a:t>Jetz</a:t>
            </a:r>
            <a:r>
              <a:rPr lang="en-US" sz="1600" dirty="0"/>
              <a:t> (2012) </a:t>
            </a:r>
            <a:r>
              <a:rPr lang="en-US" sz="1600" i="1" dirty="0"/>
              <a:t>Nature</a:t>
            </a:r>
          </a:p>
          <a:p>
            <a:r>
              <a:rPr lang="en-US" sz="1600" dirty="0"/>
              <a:t>Keil, Storch &amp; </a:t>
            </a:r>
            <a:r>
              <a:rPr lang="en-US" sz="1600" dirty="0" err="1"/>
              <a:t>Jetz</a:t>
            </a:r>
            <a:r>
              <a:rPr lang="en-US" sz="1600" dirty="0"/>
              <a:t>(2015) </a:t>
            </a:r>
            <a:r>
              <a:rPr lang="en-US" sz="1600" i="1" dirty="0"/>
              <a:t>Nature Communications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97A94F-4082-CD36-01D9-4C085C9DE76B}"/>
              </a:ext>
            </a:extLst>
          </p:cNvPr>
          <p:cNvGrpSpPr/>
          <p:nvPr/>
        </p:nvGrpSpPr>
        <p:grpSpPr>
          <a:xfrm>
            <a:off x="3921819" y="1154929"/>
            <a:ext cx="3935693" cy="3882658"/>
            <a:chOff x="1192735" y="681409"/>
            <a:chExt cx="4244956" cy="418937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9B93B3-6CEB-C142-EF44-A46968F79413}"/>
                </a:ext>
              </a:extLst>
            </p:cNvPr>
            <p:cNvGrpSpPr/>
            <p:nvPr/>
          </p:nvGrpSpPr>
          <p:grpSpPr>
            <a:xfrm>
              <a:off x="1192735" y="681409"/>
              <a:ext cx="4244956" cy="4189377"/>
              <a:chOff x="3331872" y="781233"/>
              <a:chExt cx="4838125" cy="47747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9CB7E4E-7CD8-5472-7B6B-4B5CB3869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7353" y="1475726"/>
                <a:ext cx="4239634" cy="39757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F52D45-3B32-AA11-1B2B-CDE3620BD803}"/>
                  </a:ext>
                </a:extLst>
              </p:cNvPr>
              <p:cNvSpPr/>
              <p:nvPr/>
            </p:nvSpPr>
            <p:spPr>
              <a:xfrm>
                <a:off x="4524375" y="1667528"/>
                <a:ext cx="292143" cy="252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A590C3-A178-8840-A6C2-572B97C12D70}"/>
                  </a:ext>
                </a:extLst>
              </p:cNvPr>
              <p:cNvSpPr txBox="1"/>
              <p:nvPr/>
            </p:nvSpPr>
            <p:spPr>
              <a:xfrm>
                <a:off x="4981341" y="5099994"/>
                <a:ext cx="3188656" cy="4560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Area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42DD0E-61DB-A10A-2106-D2CF028EBC7B}"/>
                  </a:ext>
                </a:extLst>
              </p:cNvPr>
              <p:cNvSpPr txBox="1"/>
              <p:nvPr/>
            </p:nvSpPr>
            <p:spPr>
              <a:xfrm rot="16200000">
                <a:off x="1670365" y="2442740"/>
                <a:ext cx="3779034" cy="4560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# of species</a:t>
                </a:r>
              </a:p>
            </p:txBody>
          </p:sp>
        </p:grpSp>
        <p:pic>
          <p:nvPicPr>
            <p:cNvPr id="23" name="Picture 4" descr="Bird icon Royalty Free Vector Image - VectorStock">
              <a:extLst>
                <a:ext uri="{FF2B5EF4-FFF2-40B4-BE49-F238E27FC236}">
                  <a16:creationId xmlns:a16="http://schemas.microsoft.com/office/drawing/2014/main" id="{C7D520AE-F152-5FFC-42DC-0FF7F62404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33155" y="1616108"/>
              <a:ext cx="711527" cy="66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olf icon Royalty Free Vector Image - VectorStock">
              <a:extLst>
                <a:ext uri="{FF2B5EF4-FFF2-40B4-BE49-F238E27FC236}">
                  <a16:creationId xmlns:a16="http://schemas.microsoft.com/office/drawing/2014/main" id="{E13DBD28-7976-E1AF-06AA-8D1DB69101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75077" y="1543260"/>
              <a:ext cx="684697" cy="673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Frog icon Images, Stock Photos &amp;amp; Vectors | Shutterstock">
              <a:extLst>
                <a:ext uri="{FF2B5EF4-FFF2-40B4-BE49-F238E27FC236}">
                  <a16:creationId xmlns:a16="http://schemas.microsoft.com/office/drawing/2014/main" id="{B9E77F17-F139-9F0B-91C7-AA2118E25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12527" y="2379365"/>
              <a:ext cx="978726" cy="74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8E3F85B-7FCB-D911-89CB-616F68675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09" y="1412431"/>
            <a:ext cx="1993485" cy="38826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4FE900-E1CF-4CF2-6399-44E3D247E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4" y="954874"/>
            <a:ext cx="3592810" cy="400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9044-FA0E-E453-0DCB-BF50969D1FCB}"/>
              </a:ext>
            </a:extLst>
          </p:cNvPr>
          <p:cNvSpPr txBox="1"/>
          <p:nvPr/>
        </p:nvSpPr>
        <p:spPr>
          <a:xfrm>
            <a:off x="2104383" y="5156230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 Area</a:t>
            </a:r>
          </a:p>
        </p:txBody>
      </p:sp>
    </p:spTree>
    <p:extLst>
      <p:ext uri="{BB962C8B-B14F-4D97-AF65-F5344CB8AC3E}">
        <p14:creationId xmlns:p14="http://schemas.microsoft.com/office/powerpoint/2010/main" val="84804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 – the tri-phasic function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 (2016) </a:t>
            </a:r>
            <a:r>
              <a:rPr lang="en-US" sz="1600" i="1" dirty="0"/>
              <a:t>Journal of Vegetation Science</a:t>
            </a:r>
          </a:p>
          <a:p>
            <a:r>
              <a:rPr lang="en-US" sz="1600" dirty="0"/>
              <a:t>Keil &amp; Chase (2019) </a:t>
            </a:r>
            <a:r>
              <a:rPr lang="en-US" sz="1600" i="1" dirty="0"/>
              <a:t>Nature Ecology and Evolution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BF8206E-9C2F-B28E-9CD7-BE0F3D057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67" y="1621933"/>
            <a:ext cx="4023477" cy="3969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DDDA3-5501-E444-1818-4CEBDC76A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05365"/>
            <a:ext cx="4023477" cy="3871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A7338-8D66-FA74-E041-ABB639A5A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30" y="1346967"/>
            <a:ext cx="1904206" cy="1257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82026-EB03-FF0C-8C59-FEF6DF0DA98C}"/>
              </a:ext>
            </a:extLst>
          </p:cNvPr>
          <p:cNvSpPr txBox="1"/>
          <p:nvPr/>
        </p:nvSpPr>
        <p:spPr>
          <a:xfrm>
            <a:off x="6504276" y="84923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relationship in global forests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9391E-4684-7A8D-BA76-15C01542A022}"/>
              </a:ext>
            </a:extLst>
          </p:cNvPr>
          <p:cNvSpPr txBox="1"/>
          <p:nvPr/>
        </p:nvSpPr>
        <p:spPr>
          <a:xfrm>
            <a:off x="2060271" y="82516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expectation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E32C4-6C14-F619-CB62-62AAF56FA073}"/>
              </a:ext>
            </a:extLst>
          </p:cNvPr>
          <p:cNvSpPr txBox="1"/>
          <p:nvPr/>
        </p:nvSpPr>
        <p:spPr>
          <a:xfrm>
            <a:off x="1801562" y="453548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DFFA2-9BE5-2405-CB61-7004BE9AAB7D}"/>
              </a:ext>
            </a:extLst>
          </p:cNvPr>
          <p:cNvSpPr txBox="1"/>
          <p:nvPr/>
        </p:nvSpPr>
        <p:spPr>
          <a:xfrm>
            <a:off x="3976229" y="453548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Continental</a:t>
            </a:r>
          </a:p>
        </p:txBody>
      </p:sp>
    </p:spTree>
    <p:extLst>
      <p:ext uri="{BB962C8B-B14F-4D97-AF65-F5344CB8AC3E}">
        <p14:creationId xmlns:p14="http://schemas.microsoft.com/office/powerpoint/2010/main" val="113732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species monotonically increases with area, following what is called a “species-area relationship” (SAR)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a real law of ecology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 a limited extent of areas it can be approximated by a power function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local to continental areas it is tri-phasic (s-shaped)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slope of the species-area relationship is proportional to the ratio of alpha and gamma diversity, which is driven by species aggregation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E73E243-BFF6-C701-5265-F8819477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98357"/>
            <a:ext cx="76200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CE721EA-3281-345A-7DD2-6009FC99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28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Lomolino</a:t>
            </a:r>
            <a:r>
              <a:rPr lang="en-US" sz="1600" dirty="0"/>
              <a:t> et al. (2006)</a:t>
            </a:r>
            <a:endParaRPr lang="en-US" sz="1600" i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2EA759-C967-E0F5-C598-B1CC60A3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831" y="1789751"/>
            <a:ext cx="3700579" cy="30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 1">
            <a:extLst>
              <a:ext uri="{FF2B5EF4-FFF2-40B4-BE49-F238E27FC236}">
                <a16:creationId xmlns:a16="http://schemas.microsoft.com/office/drawing/2014/main" id="{5DC271D4-6932-0BF8-C302-6641A4E6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485" y="1030492"/>
            <a:ext cx="3334083" cy="500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86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14711-EB21-9B1D-25FF-4FA70710D467}"/>
              </a:ext>
            </a:extLst>
          </p:cNvPr>
          <p:cNvGrpSpPr/>
          <p:nvPr/>
        </p:nvGrpSpPr>
        <p:grpSpPr>
          <a:xfrm>
            <a:off x="1333500" y="742122"/>
            <a:ext cx="5400675" cy="5202040"/>
            <a:chOff x="1387642" y="763181"/>
            <a:chExt cx="5400675" cy="520204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986D0AA-CFF7-28E8-D4D6-D1A1BB43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642" y="763181"/>
              <a:ext cx="5400675" cy="5202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8579F28A-73FC-BE9F-0B3A-45E7282A0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477" y="807243"/>
              <a:ext cx="2139950" cy="3667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plants</a:t>
              </a:r>
              <a:r>
                <a:rPr lang="cs-CZ" altLang="en-US" dirty="0"/>
                <a:t> on </a:t>
              </a:r>
              <a:r>
                <a:rPr lang="cs-CZ" altLang="en-US" dirty="0" err="1"/>
                <a:t>Bahamas</a:t>
              </a:r>
              <a:endParaRPr lang="cs-CZ" altLang="en-US" dirty="0"/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5E4A2BAA-8A43-1A61-D2C0-D4A45F9C5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1500" y="807243"/>
              <a:ext cx="2377574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birds</a:t>
              </a:r>
              <a:r>
                <a:rPr lang="cs-CZ" altLang="en-US" dirty="0"/>
                <a:t> on</a:t>
              </a:r>
              <a:r>
                <a:rPr lang="en-US" altLang="en-US" dirty="0"/>
                <a:t> Florida</a:t>
              </a:r>
              <a:r>
                <a:rPr lang="cs-CZ" altLang="en-US" dirty="0"/>
                <a:t> </a:t>
              </a:r>
              <a:r>
                <a:rPr lang="cs-CZ" altLang="en-US" dirty="0" err="1"/>
                <a:t>lakes</a:t>
              </a:r>
              <a:endParaRPr lang="cs-CZ" altLang="en-US" dirty="0"/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39F448D-253B-6769-2521-698FB8529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587" y="3363020"/>
              <a:ext cx="245451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bats</a:t>
              </a:r>
              <a:r>
                <a:rPr lang="cs-CZ" altLang="en-US" dirty="0"/>
                <a:t> in</a:t>
              </a:r>
              <a:r>
                <a:rPr lang="en-US" altLang="en-US" dirty="0"/>
                <a:t> Mexican</a:t>
              </a:r>
              <a:r>
                <a:rPr lang="cs-CZ" altLang="en-US" dirty="0"/>
                <a:t> </a:t>
              </a:r>
              <a:r>
                <a:rPr lang="cs-CZ" altLang="en-US" dirty="0" err="1"/>
                <a:t>caves</a:t>
              </a:r>
              <a:endParaRPr lang="cs-CZ" altLang="en-US" dirty="0"/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DC5A951A-05DB-FBD8-F1C2-0BBEC16BB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382" y="3385641"/>
              <a:ext cx="2121222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fish</a:t>
              </a:r>
              <a:r>
                <a:rPr lang="cs-CZ" altLang="en-US" dirty="0"/>
                <a:t> in </a:t>
              </a:r>
              <a:r>
                <a:rPr lang="en-US" altLang="en-US" dirty="0" err="1"/>
                <a:t>Austr</a:t>
              </a:r>
              <a:r>
                <a:rPr lang="en-US" altLang="en-US" dirty="0"/>
                <a:t>. </a:t>
              </a:r>
              <a:r>
                <a:rPr lang="cs-CZ" altLang="en-US" dirty="0" err="1"/>
                <a:t>ponds</a:t>
              </a:r>
              <a:endParaRPr lang="cs-CZ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E9D657-90DE-702C-E66B-C499CE62173A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Ecology: From individuals to ecosystems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E422F8-4584-BAF6-B0B6-4F3987AEEC2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5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FE00C-E448-B245-63E0-EADD7ED0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3F96-3176-882B-218E-EE45AD9BF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</a:t>
            </a:r>
            <a:r>
              <a:rPr lang="en-US" dirty="0"/>
              <a:t>ds: It’s not just their area, but also their “</a:t>
            </a:r>
            <a:r>
              <a:rPr lang="en-US" dirty="0" err="1"/>
              <a:t>remotedness</a:t>
            </a:r>
            <a:r>
              <a:rPr lang="en-US" dirty="0"/>
              <a:t>”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CE701-02B9-B563-B8F8-046A2394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93CC5-0A9D-A318-9B83-BF349E40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0CCFE-1BA3-1EBB-E381-BACBAC82649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MacArthur &amp; Wilson (1967)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The Theory of Island Biogeography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AD0C6-CF5C-7288-6F32-51F2E0A8C8D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25DD4B02-BEC6-839D-E6B2-895E41F3E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4" y="1219058"/>
            <a:ext cx="6212807" cy="459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6E3DC0-6B17-993D-3BA9-617820A0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344" y="1283226"/>
            <a:ext cx="2212056" cy="34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06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Scale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dependence of biodiversity patterns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9491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Because of SAR, practically everything about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A6B6E-29A5-AF71-6201-9F753172F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995362"/>
            <a:ext cx="93249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75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Because of SAR</a:t>
            </a:r>
            <a:r>
              <a:rPr lang="en-US" dirty="0">
                <a:solidFill>
                  <a:schemeClr val="tx1"/>
                </a:solidFill>
              </a:rPr>
              <a:t>, practically everything about biodiversity is scale-dependent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F3B17DC-5E20-449A-BADC-1D3B9A8137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499" y="1148470"/>
            <a:ext cx="6486525" cy="4831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859A0-0396-E5E5-80A0-88D7343A4F01}"/>
              </a:ext>
            </a:extLst>
          </p:cNvPr>
          <p:cNvSpPr txBox="1"/>
          <p:nvPr/>
        </p:nvSpPr>
        <p:spPr>
          <a:xfrm>
            <a:off x="8239125" y="1695450"/>
            <a:ext cx="3314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scale?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Scale</a:t>
            </a:r>
            <a:r>
              <a:rPr lang="en-US" dirty="0"/>
              <a:t> is the most general term with vague meaning, and has several more precise facets: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Grain</a:t>
            </a:r>
            <a:r>
              <a:rPr lang="en-US" dirty="0"/>
              <a:t> is the resolution, i.e. average area of a spatial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Extent</a:t>
            </a:r>
            <a:r>
              <a:rPr lang="en-US" dirty="0"/>
              <a:t> is the area of the entire region over which we overlay the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Support,</a:t>
            </a:r>
            <a:r>
              <a:rPr lang="en-US" dirty="0"/>
              <a:t> or cover, is the total number of grid cells, it is the “fill” of the grid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BC4756-C9F4-97B1-D900-F2931AFD47CF}"/>
              </a:ext>
            </a:extLst>
          </p:cNvPr>
          <p:cNvSpPr/>
          <p:nvPr/>
        </p:nvSpPr>
        <p:spPr>
          <a:xfrm>
            <a:off x="8479580" y="3124747"/>
            <a:ext cx="2907660" cy="835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pecies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-area relationship (SAR)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One of the few laws of ecology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306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Rahbek</a:t>
            </a:r>
            <a:r>
              <a:rPr lang="en-US" sz="1600" dirty="0"/>
              <a:t> &amp; Graves (2001)</a:t>
            </a:r>
            <a:r>
              <a:rPr lang="en-US" sz="1600" i="1" dirty="0"/>
              <a:t> PNAS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4E573-CF19-55CF-1273-C2DBDF320FBE}"/>
              </a:ext>
            </a:extLst>
          </p:cNvPr>
          <p:cNvGrpSpPr/>
          <p:nvPr/>
        </p:nvGrpSpPr>
        <p:grpSpPr>
          <a:xfrm>
            <a:off x="5738727" y="1389596"/>
            <a:ext cx="2358434" cy="2423333"/>
            <a:chOff x="5738727" y="1389596"/>
            <a:chExt cx="2358434" cy="242333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4DA9AB4-F58C-4486-CA17-7AB0F7407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8727" y="2531173"/>
              <a:ext cx="2358434" cy="1281756"/>
            </a:xfrm>
            <a:prstGeom prst="rect">
              <a:avLst/>
            </a:prstGeom>
          </p:spPr>
        </p:pic>
        <p:sp>
          <p:nvSpPr>
            <p:cNvPr id="526" name="Right Brace 525">
              <a:extLst>
                <a:ext uri="{FF2B5EF4-FFF2-40B4-BE49-F238E27FC236}">
                  <a16:creationId xmlns:a16="http://schemas.microsoft.com/office/drawing/2014/main" id="{0E6C8CFE-CF84-F9CB-D853-E4324DA7F263}"/>
                </a:ext>
              </a:extLst>
            </p:cNvPr>
            <p:cNvSpPr/>
            <p:nvPr/>
          </p:nvSpPr>
          <p:spPr>
            <a:xfrm rot="16200000">
              <a:off x="6738634" y="1116213"/>
              <a:ext cx="393628" cy="2323426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8FA85A85-0BFE-2EE2-F031-88270D9AFC55}"/>
                </a:ext>
              </a:extLst>
            </p:cNvPr>
            <p:cNvSpPr txBox="1"/>
            <p:nvPr/>
          </p:nvSpPr>
          <p:spPr>
            <a:xfrm>
              <a:off x="6718835" y="1389596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C2C2F1-FDC5-6F28-A877-F2A4907A9327}"/>
              </a:ext>
            </a:extLst>
          </p:cNvPr>
          <p:cNvGrpSpPr/>
          <p:nvPr/>
        </p:nvGrpSpPr>
        <p:grpSpPr>
          <a:xfrm>
            <a:off x="8805446" y="1372124"/>
            <a:ext cx="2219891" cy="1477187"/>
            <a:chOff x="8805446" y="1372124"/>
            <a:chExt cx="2219891" cy="1477187"/>
          </a:xfrm>
        </p:grpSpPr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DBF9050B-D0B3-B14F-D473-311772F184CA}"/>
                </a:ext>
              </a:extLst>
            </p:cNvPr>
            <p:cNvGrpSpPr/>
            <p:nvPr/>
          </p:nvGrpSpPr>
          <p:grpSpPr>
            <a:xfrm>
              <a:off x="8805446" y="1780540"/>
              <a:ext cx="2219891" cy="1068771"/>
              <a:chOff x="8915400" y="1082040"/>
              <a:chExt cx="2219891" cy="106877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D4C6086-8A9A-87D5-546A-49DCADC347A4}"/>
                  </a:ext>
                </a:extLst>
              </p:cNvPr>
              <p:cNvSpPr/>
              <p:nvPr/>
            </p:nvSpPr>
            <p:spPr>
              <a:xfrm>
                <a:off x="9004281" y="126990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CB5D52C-C2F8-F301-C6C7-6C8CD442FC79}"/>
                  </a:ext>
                </a:extLst>
              </p:cNvPr>
              <p:cNvSpPr/>
              <p:nvPr/>
            </p:nvSpPr>
            <p:spPr>
              <a:xfrm>
                <a:off x="9026513" y="146876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B29D86-F8F3-6F1D-669E-A9B1C1B00FC7}"/>
                  </a:ext>
                </a:extLst>
              </p:cNvPr>
              <p:cNvSpPr/>
              <p:nvPr/>
            </p:nvSpPr>
            <p:spPr>
              <a:xfrm>
                <a:off x="9184128" y="123272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9C3C4F5-9B33-C9A6-BB29-5300B6D3AEAE}"/>
                  </a:ext>
                </a:extLst>
              </p:cNvPr>
              <p:cNvSpPr/>
              <p:nvPr/>
            </p:nvSpPr>
            <p:spPr>
              <a:xfrm>
                <a:off x="9301819" y="148835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A415A5-B009-37D2-4558-EDD33F7F7DA7}"/>
                  </a:ext>
                </a:extLst>
              </p:cNvPr>
              <p:cNvSpPr/>
              <p:nvPr/>
            </p:nvSpPr>
            <p:spPr>
              <a:xfrm>
                <a:off x="9392297" y="131647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2848D8A-16DD-FC35-2AAD-F854E9077A19}"/>
                  </a:ext>
                </a:extLst>
              </p:cNvPr>
              <p:cNvSpPr/>
              <p:nvPr/>
            </p:nvSpPr>
            <p:spPr>
              <a:xfrm>
                <a:off x="9267399" y="112094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6EC52E-AFF7-C849-ECC4-0C2CB3E9C13E}"/>
                  </a:ext>
                </a:extLst>
              </p:cNvPr>
              <p:cNvSpPr/>
              <p:nvPr/>
            </p:nvSpPr>
            <p:spPr>
              <a:xfrm>
                <a:off x="9650759" y="17498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B1C0731-88D3-868B-1BA7-F6FEB9230B2D}"/>
                  </a:ext>
                </a:extLst>
              </p:cNvPr>
              <p:cNvSpPr/>
              <p:nvPr/>
            </p:nvSpPr>
            <p:spPr>
              <a:xfrm>
                <a:off x="9722388" y="182006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454EF2D-308E-D01F-CE8A-364B3C6FE897}"/>
                  </a:ext>
                </a:extLst>
              </p:cNvPr>
              <p:cNvSpPr/>
              <p:nvPr/>
            </p:nvSpPr>
            <p:spPr>
              <a:xfrm>
                <a:off x="9580102" y="196444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C9F892-CA5E-8F35-CB9F-59CB5822ADF0}"/>
                  </a:ext>
                </a:extLst>
              </p:cNvPr>
              <p:cNvSpPr/>
              <p:nvPr/>
            </p:nvSpPr>
            <p:spPr>
              <a:xfrm>
                <a:off x="9711084" y="198068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B6F774-5DE4-F954-1591-83CAB30A8457}"/>
                  </a:ext>
                </a:extLst>
              </p:cNvPr>
              <p:cNvSpPr/>
              <p:nvPr/>
            </p:nvSpPr>
            <p:spPr>
              <a:xfrm>
                <a:off x="9533892" y="1787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05AE055-1A87-FC30-7E2D-6A62D19992BC}"/>
                  </a:ext>
                </a:extLst>
              </p:cNvPr>
              <p:cNvSpPr/>
              <p:nvPr/>
            </p:nvSpPr>
            <p:spPr>
              <a:xfrm>
                <a:off x="9800134" y="166527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6217E-A702-D097-4F32-9C86EEDD034A}"/>
                  </a:ext>
                </a:extLst>
              </p:cNvPr>
              <p:cNvSpPr/>
              <p:nvPr/>
            </p:nvSpPr>
            <p:spPr>
              <a:xfrm>
                <a:off x="9599283" y="160974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1175523-FC1D-9266-5916-8583463D9C85}"/>
                  </a:ext>
                </a:extLst>
              </p:cNvPr>
              <p:cNvSpPr/>
              <p:nvPr/>
            </p:nvSpPr>
            <p:spPr>
              <a:xfrm>
                <a:off x="9845373" y="191652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372341F-DE1F-C750-5FFA-E8D75E4C52BE}"/>
                  </a:ext>
                </a:extLst>
              </p:cNvPr>
              <p:cNvSpPr/>
              <p:nvPr/>
            </p:nvSpPr>
            <p:spPr>
              <a:xfrm>
                <a:off x="9075909" y="134013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0BF8FBC-3A02-924C-7427-0AE8A6E41D54}"/>
                  </a:ext>
                </a:extLst>
              </p:cNvPr>
              <p:cNvSpPr/>
              <p:nvPr/>
            </p:nvSpPr>
            <p:spPr>
              <a:xfrm>
                <a:off x="9165999" y="156035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ADF62F3-D083-BB8E-270A-6D076C1C8210}"/>
                  </a:ext>
                </a:extLst>
              </p:cNvPr>
              <p:cNvSpPr/>
              <p:nvPr/>
            </p:nvSpPr>
            <p:spPr>
              <a:xfrm>
                <a:off x="9248549" y="140014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F4DA627-57CE-7C6D-9505-31DB6F7248E2}"/>
                  </a:ext>
                </a:extLst>
              </p:cNvPr>
              <p:cNvSpPr/>
              <p:nvPr/>
            </p:nvSpPr>
            <p:spPr>
              <a:xfrm>
                <a:off x="9373448" y="155858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2A49924-0FCA-B55E-BE30-D14BE1F377FD}"/>
                  </a:ext>
                </a:extLst>
              </p:cNvPr>
              <p:cNvSpPr/>
              <p:nvPr/>
            </p:nvSpPr>
            <p:spPr>
              <a:xfrm>
                <a:off x="9463925" y="138670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A0EDB4B-BF1F-7A75-7DE5-B1A57105268E}"/>
                  </a:ext>
                </a:extLst>
              </p:cNvPr>
              <p:cNvSpPr/>
              <p:nvPr/>
            </p:nvSpPr>
            <p:spPr>
              <a:xfrm>
                <a:off x="9339027" y="119118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0A5F948-3F29-1EDB-A37D-B0EA20C2FDAA}"/>
                  </a:ext>
                </a:extLst>
              </p:cNvPr>
              <p:cNvSpPr/>
              <p:nvPr/>
            </p:nvSpPr>
            <p:spPr>
              <a:xfrm>
                <a:off x="9746910" y="17849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AE06A07-A68C-55F7-41BB-0CB296B81465}"/>
                  </a:ext>
                </a:extLst>
              </p:cNvPr>
              <p:cNvSpPr/>
              <p:nvPr/>
            </p:nvSpPr>
            <p:spPr>
              <a:xfrm>
                <a:off x="9794016" y="1890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9695CA-C5C1-280F-B0D1-95CB0017C721}"/>
                  </a:ext>
                </a:extLst>
              </p:cNvPr>
              <p:cNvSpPr/>
              <p:nvPr/>
            </p:nvSpPr>
            <p:spPr>
              <a:xfrm>
                <a:off x="9651731" y="203468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D8BE628-C850-FC07-7ADE-4ED57E099C03}"/>
                  </a:ext>
                </a:extLst>
              </p:cNvPr>
              <p:cNvSpPr/>
              <p:nvPr/>
            </p:nvSpPr>
            <p:spPr>
              <a:xfrm>
                <a:off x="9782712" y="20509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8BF97A2-477C-FE02-E9EF-0B3FF3E2E786}"/>
                  </a:ext>
                </a:extLst>
              </p:cNvPr>
              <p:cNvSpPr/>
              <p:nvPr/>
            </p:nvSpPr>
            <p:spPr>
              <a:xfrm>
                <a:off x="9605520" y="18575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BA75BA9-153F-6C60-9507-E63F9A3AED11}"/>
                  </a:ext>
                </a:extLst>
              </p:cNvPr>
              <p:cNvSpPr/>
              <p:nvPr/>
            </p:nvSpPr>
            <p:spPr>
              <a:xfrm>
                <a:off x="9871762" y="173550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5D298B0-21C4-D284-370E-CB3A94FAA2A7}"/>
                  </a:ext>
                </a:extLst>
              </p:cNvPr>
              <p:cNvSpPr/>
              <p:nvPr/>
            </p:nvSpPr>
            <p:spPr>
              <a:xfrm>
                <a:off x="9670911" y="167998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04ED581-0608-FE71-10CC-3E474B988973}"/>
                  </a:ext>
                </a:extLst>
              </p:cNvPr>
              <p:cNvSpPr/>
              <p:nvPr/>
            </p:nvSpPr>
            <p:spPr>
              <a:xfrm>
                <a:off x="9917001" y="19867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31B11B-7D78-96A5-61AF-74672466C9FA}"/>
                  </a:ext>
                </a:extLst>
              </p:cNvPr>
              <p:cNvSpPr/>
              <p:nvPr/>
            </p:nvSpPr>
            <p:spPr>
              <a:xfrm>
                <a:off x="9486366" y="166893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112CA9-9518-59D4-97C8-844BD14DEE62}"/>
                  </a:ext>
                </a:extLst>
              </p:cNvPr>
              <p:cNvSpPr/>
              <p:nvPr/>
            </p:nvSpPr>
            <p:spPr>
              <a:xfrm>
                <a:off x="8915400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1A9C587-7299-108B-D84A-B210AF4248A6}"/>
                  </a:ext>
                </a:extLst>
              </p:cNvPr>
              <p:cNvSpPr/>
              <p:nvPr/>
            </p:nvSpPr>
            <p:spPr>
              <a:xfrm>
                <a:off x="10817815" y="12808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460A05F-0F28-55B8-A293-F19F6AE0C138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47E8289-8A46-2C33-1FEA-6ACC5840B2AC}"/>
                  </a:ext>
                </a:extLst>
              </p:cNvPr>
              <p:cNvSpPr/>
              <p:nvPr/>
            </p:nvSpPr>
            <p:spPr>
              <a:xfrm>
                <a:off x="10720660" y="14687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4FB4450-0BD0-34AC-A12F-548C4D8B230A}"/>
                  </a:ext>
                </a:extLst>
              </p:cNvPr>
              <p:cNvSpPr/>
              <p:nvPr/>
            </p:nvSpPr>
            <p:spPr>
              <a:xfrm>
                <a:off x="10851641" y="148494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FCF8E80-9343-2BE4-1D03-214902DB0AF9}"/>
                  </a:ext>
                </a:extLst>
              </p:cNvPr>
              <p:cNvSpPr/>
              <p:nvPr/>
            </p:nvSpPr>
            <p:spPr>
              <a:xfrm>
                <a:off x="10636045" y="127489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39658D9-74E0-14FF-2785-F76DBBB345EA}"/>
                  </a:ext>
                </a:extLst>
              </p:cNvPr>
              <p:cNvSpPr/>
              <p:nvPr/>
            </p:nvSpPr>
            <p:spPr>
              <a:xfrm>
                <a:off x="10967190" y="119626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DD33D39-57C0-D05D-C7FE-788A4BB843CB}"/>
                  </a:ext>
                </a:extLst>
              </p:cNvPr>
              <p:cNvSpPr/>
              <p:nvPr/>
            </p:nvSpPr>
            <p:spPr>
              <a:xfrm>
                <a:off x="1073427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E2D096F-1402-6810-9224-AABC77BB011D}"/>
                  </a:ext>
                </a:extLst>
              </p:cNvPr>
              <p:cNvSpPr/>
              <p:nvPr/>
            </p:nvSpPr>
            <p:spPr>
              <a:xfrm>
                <a:off x="11012429" y="14475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764F310-FB22-D555-434C-694080A0A356}"/>
                  </a:ext>
                </a:extLst>
              </p:cNvPr>
              <p:cNvSpPr/>
              <p:nvPr/>
            </p:nvSpPr>
            <p:spPr>
              <a:xfrm>
                <a:off x="10394425" y="177312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F6751B2-60E7-F56A-CA93-BFECBD3B1156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1C53A43-DCC1-4FA1-61D8-60FE1785D78E}"/>
                  </a:ext>
                </a:extLst>
              </p:cNvPr>
              <p:cNvSpPr/>
              <p:nvPr/>
            </p:nvSpPr>
            <p:spPr>
              <a:xfrm>
                <a:off x="10144210" y="19642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CEABD94-C394-6714-3A28-842DE2F5DAEB}"/>
                  </a:ext>
                </a:extLst>
              </p:cNvPr>
              <p:cNvSpPr/>
              <p:nvPr/>
            </p:nvSpPr>
            <p:spPr>
              <a:xfrm>
                <a:off x="10275191" y="198052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51448F1-524D-3C4E-F46A-5EFA4ADF9823}"/>
                  </a:ext>
                </a:extLst>
              </p:cNvPr>
              <p:cNvSpPr/>
              <p:nvPr/>
            </p:nvSpPr>
            <p:spPr>
              <a:xfrm>
                <a:off x="10124498" y="1813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5F07670-0CCD-7D90-BF37-AD19828337FA}"/>
                  </a:ext>
                </a:extLst>
              </p:cNvPr>
              <p:cNvSpPr/>
              <p:nvPr/>
            </p:nvSpPr>
            <p:spPr>
              <a:xfrm>
                <a:off x="10390740" y="169184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24B51B3-7970-422A-42A7-8B35842B974C}"/>
                  </a:ext>
                </a:extLst>
              </p:cNvPr>
              <p:cNvSpPr/>
              <p:nvPr/>
            </p:nvSpPr>
            <p:spPr>
              <a:xfrm>
                <a:off x="10182999" y="165076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68EE83C-533F-B37F-5086-8DE59BA0C040}"/>
                  </a:ext>
                </a:extLst>
              </p:cNvPr>
              <p:cNvSpPr/>
              <p:nvPr/>
            </p:nvSpPr>
            <p:spPr>
              <a:xfrm>
                <a:off x="10435979" y="19430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E300C06-6A62-C679-6011-8FA13CA32170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A65C910-7B2C-5EC6-FF8B-3490BE23DA7B}"/>
                  </a:ext>
                </a:extLst>
              </p:cNvPr>
              <p:cNvSpPr/>
              <p:nvPr/>
            </p:nvSpPr>
            <p:spPr>
              <a:xfrm>
                <a:off x="10961072" y="142128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5892D7B-160D-29CC-926C-AF5DFE6AC033}"/>
                  </a:ext>
                </a:extLst>
              </p:cNvPr>
              <p:cNvSpPr/>
              <p:nvPr/>
            </p:nvSpPr>
            <p:spPr>
              <a:xfrm>
                <a:off x="10772576" y="13885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5A16EE6-8263-9723-2275-9CFB928F3D3C}"/>
                  </a:ext>
                </a:extLst>
              </p:cNvPr>
              <p:cNvSpPr/>
              <p:nvPr/>
            </p:nvSpPr>
            <p:spPr>
              <a:xfrm>
                <a:off x="11038818" y="126649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C834200-091C-7900-5632-B6A1188A0AD1}"/>
                  </a:ext>
                </a:extLst>
              </p:cNvPr>
              <p:cNvSpPr/>
              <p:nvPr/>
            </p:nvSpPr>
            <p:spPr>
              <a:xfrm>
                <a:off x="1083796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25AE4D2-6ED9-7B24-0DF2-61AD4463903E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CD4D5EB-81FA-00EB-F42D-9665D213A184}"/>
                  </a:ext>
                </a:extLst>
              </p:cNvPr>
              <p:cNvSpPr/>
              <p:nvPr/>
            </p:nvSpPr>
            <p:spPr>
              <a:xfrm>
                <a:off x="10384622" y="1916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D81F788-C6C3-D3CF-CBE0-D8A203D84881}"/>
                  </a:ext>
                </a:extLst>
              </p:cNvPr>
              <p:cNvSpPr/>
              <p:nvPr/>
            </p:nvSpPr>
            <p:spPr>
              <a:xfrm>
                <a:off x="10215838" y="20345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C676233-FF2F-B770-9DA4-9387DCF912C5}"/>
                  </a:ext>
                </a:extLst>
              </p:cNvPr>
              <p:cNvSpPr/>
              <p:nvPr/>
            </p:nvSpPr>
            <p:spPr>
              <a:xfrm>
                <a:off x="10346820" y="2050762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88BEC5B-B053-FD7B-7548-A3D57E3A2719}"/>
                  </a:ext>
                </a:extLst>
              </p:cNvPr>
              <p:cNvSpPr/>
              <p:nvPr/>
            </p:nvSpPr>
            <p:spPr>
              <a:xfrm>
                <a:off x="10196126" y="188409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A37DC7E-9EEB-693B-144A-546F47A31F28}"/>
                  </a:ext>
                </a:extLst>
              </p:cNvPr>
              <p:cNvSpPr/>
              <p:nvPr/>
            </p:nvSpPr>
            <p:spPr>
              <a:xfrm>
                <a:off x="10462368" y="176207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263C518-CD3D-4A4C-083A-71B15288E554}"/>
                  </a:ext>
                </a:extLst>
              </p:cNvPr>
              <p:cNvSpPr/>
              <p:nvPr/>
            </p:nvSpPr>
            <p:spPr>
              <a:xfrm>
                <a:off x="10261518" y="17065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547217D-1910-DDBB-3C83-E96E2F6035B4}"/>
                  </a:ext>
                </a:extLst>
              </p:cNvPr>
              <p:cNvSpPr/>
              <p:nvPr/>
            </p:nvSpPr>
            <p:spPr>
              <a:xfrm>
                <a:off x="10507607" y="20133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2AB4BD0-E390-FBB3-E916-71D9216352A0}"/>
                  </a:ext>
                </a:extLst>
              </p:cNvPr>
              <p:cNvSpPr/>
              <p:nvPr/>
            </p:nvSpPr>
            <p:spPr>
              <a:xfrm>
                <a:off x="10025307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0117D713-4538-02F8-AA5D-1F63CDE30A46}"/>
                </a:ext>
              </a:extLst>
            </p:cNvPr>
            <p:cNvSpPr txBox="1"/>
            <p:nvPr/>
          </p:nvSpPr>
          <p:spPr>
            <a:xfrm>
              <a:off x="8896708" y="1372124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beta diversity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9A105-4EC0-6C44-81DC-3615AD7C43E0}"/>
              </a:ext>
            </a:extLst>
          </p:cNvPr>
          <p:cNvGrpSpPr/>
          <p:nvPr/>
        </p:nvGrpSpPr>
        <p:grpSpPr>
          <a:xfrm>
            <a:off x="8817829" y="3072841"/>
            <a:ext cx="2219891" cy="1434092"/>
            <a:chOff x="8817829" y="3072841"/>
            <a:chExt cx="2219891" cy="1434092"/>
          </a:xfrm>
        </p:grpSpPr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7C3436C0-4904-AA8B-F0AB-0EB09AE59AF2}"/>
                </a:ext>
              </a:extLst>
            </p:cNvPr>
            <p:cNvGrpSpPr/>
            <p:nvPr/>
          </p:nvGrpSpPr>
          <p:grpSpPr>
            <a:xfrm>
              <a:off x="8817829" y="3438162"/>
              <a:ext cx="2219891" cy="1068771"/>
              <a:chOff x="8927783" y="2739662"/>
              <a:chExt cx="2219891" cy="1068771"/>
            </a:xfrm>
          </p:grpSpPr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4689E46F-BFEB-4855-45EA-3170104E06E9}"/>
                  </a:ext>
                </a:extLst>
              </p:cNvPr>
              <p:cNvSpPr/>
              <p:nvPr/>
            </p:nvSpPr>
            <p:spPr>
              <a:xfrm>
                <a:off x="9720291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3A8EAD1B-153E-DD54-3279-8A264459CF74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C6A8C07C-7DDB-5783-C584-2635A0C604A7}"/>
                  </a:ext>
                </a:extLst>
              </p:cNvPr>
              <p:cNvSpPr/>
              <p:nvPr/>
            </p:nvSpPr>
            <p:spPr>
              <a:xfrm>
                <a:off x="9623136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1AA9C4A9-0361-2F57-09D9-00FE496E9C11}"/>
                  </a:ext>
                </a:extLst>
              </p:cNvPr>
              <p:cNvSpPr/>
              <p:nvPr/>
            </p:nvSpPr>
            <p:spPr>
              <a:xfrm>
                <a:off x="9754117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FA90FC6D-B1C1-3E9E-C1C0-8DBD52AF391B}"/>
                  </a:ext>
                </a:extLst>
              </p:cNvPr>
              <p:cNvSpPr/>
              <p:nvPr/>
            </p:nvSpPr>
            <p:spPr>
              <a:xfrm>
                <a:off x="9538521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20ABE9FE-D99C-3AF9-0603-A7E0B5194FBE}"/>
                  </a:ext>
                </a:extLst>
              </p:cNvPr>
              <p:cNvSpPr/>
              <p:nvPr/>
            </p:nvSpPr>
            <p:spPr>
              <a:xfrm>
                <a:off x="9869666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31680791-B3C9-42FE-E24E-50B7175DC83C}"/>
                  </a:ext>
                </a:extLst>
              </p:cNvPr>
              <p:cNvSpPr/>
              <p:nvPr/>
            </p:nvSpPr>
            <p:spPr>
              <a:xfrm>
                <a:off x="963675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6FFC40D9-0E02-C081-2318-90136270C9A1}"/>
                  </a:ext>
                </a:extLst>
              </p:cNvPr>
              <p:cNvSpPr/>
              <p:nvPr/>
            </p:nvSpPr>
            <p:spPr>
              <a:xfrm>
                <a:off x="9914905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31738E97-AFD3-873D-BA59-06C0E894A991}"/>
                  </a:ext>
                </a:extLst>
              </p:cNvPr>
              <p:cNvSpPr/>
              <p:nvPr/>
            </p:nvSpPr>
            <p:spPr>
              <a:xfrm>
                <a:off x="9296901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1A8362B3-582B-B89D-7D75-99867DCAB6B0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E03C09E0-70CE-DC3A-C2D6-6FEF5C18F486}"/>
                  </a:ext>
                </a:extLst>
              </p:cNvPr>
              <p:cNvSpPr/>
              <p:nvPr/>
            </p:nvSpPr>
            <p:spPr>
              <a:xfrm>
                <a:off x="9046686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C51F4D7A-215E-8EC9-50F9-325CC4B12107}"/>
                  </a:ext>
                </a:extLst>
              </p:cNvPr>
              <p:cNvSpPr/>
              <p:nvPr/>
            </p:nvSpPr>
            <p:spPr>
              <a:xfrm>
                <a:off x="9177667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DE074A4C-48CB-42B4-953A-FDD900154284}"/>
                  </a:ext>
                </a:extLst>
              </p:cNvPr>
              <p:cNvSpPr/>
              <p:nvPr/>
            </p:nvSpPr>
            <p:spPr>
              <a:xfrm>
                <a:off x="9026974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BCA4A5CA-41C3-E5F4-FB3D-18A6B435C4BF}"/>
                  </a:ext>
                </a:extLst>
              </p:cNvPr>
              <p:cNvSpPr/>
              <p:nvPr/>
            </p:nvSpPr>
            <p:spPr>
              <a:xfrm>
                <a:off x="9293216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9381BD9E-774A-EF90-A9A4-EE45A4EF0400}"/>
                  </a:ext>
                </a:extLst>
              </p:cNvPr>
              <p:cNvSpPr/>
              <p:nvPr/>
            </p:nvSpPr>
            <p:spPr>
              <a:xfrm>
                <a:off x="9085475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805B0B05-9AF7-CF66-59E7-E19FBAFB7F2F}"/>
                  </a:ext>
                </a:extLst>
              </p:cNvPr>
              <p:cNvSpPr/>
              <p:nvPr/>
            </p:nvSpPr>
            <p:spPr>
              <a:xfrm>
                <a:off x="9338455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65CB6174-9981-D74B-CF18-1EC089CA72DD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1292886-1D9C-88D6-1BB8-AB3A08FED293}"/>
                  </a:ext>
                </a:extLst>
              </p:cNvPr>
              <p:cNvSpPr/>
              <p:nvPr/>
            </p:nvSpPr>
            <p:spPr>
              <a:xfrm>
                <a:off x="9863548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5097292C-17D0-83FD-49FD-F06B700ADE8E}"/>
                  </a:ext>
                </a:extLst>
              </p:cNvPr>
              <p:cNvSpPr/>
              <p:nvPr/>
            </p:nvSpPr>
            <p:spPr>
              <a:xfrm>
                <a:off x="9694764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2F0EF5F2-8035-3AAA-1FBD-88719E312051}"/>
                  </a:ext>
                </a:extLst>
              </p:cNvPr>
              <p:cNvSpPr/>
              <p:nvPr/>
            </p:nvSpPr>
            <p:spPr>
              <a:xfrm>
                <a:off x="9825746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08619D1-4908-FCB3-2544-6CDCBEB253A2}"/>
                  </a:ext>
                </a:extLst>
              </p:cNvPr>
              <p:cNvSpPr/>
              <p:nvPr/>
            </p:nvSpPr>
            <p:spPr>
              <a:xfrm>
                <a:off x="9941294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3A725ED3-B751-E537-7965-5C24EE822614}"/>
                  </a:ext>
                </a:extLst>
              </p:cNvPr>
              <p:cNvSpPr/>
              <p:nvPr/>
            </p:nvSpPr>
            <p:spPr>
              <a:xfrm>
                <a:off x="974044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C63B2EAE-CBE2-5B05-B100-8905FEBE4452}"/>
                  </a:ext>
                </a:extLst>
              </p:cNvPr>
              <p:cNvSpPr/>
              <p:nvPr/>
            </p:nvSpPr>
            <p:spPr>
              <a:xfrm>
                <a:off x="9508932" y="278464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86537389-806D-56FC-5721-AEEAAAF59C89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21D7AB8E-EED2-D978-8409-309FD48970F5}"/>
                  </a:ext>
                </a:extLst>
              </p:cNvPr>
              <p:cNvSpPr/>
              <p:nvPr/>
            </p:nvSpPr>
            <p:spPr>
              <a:xfrm>
                <a:off x="9287098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DD93EDA1-4C3B-48EB-013F-4B41186AC489}"/>
                  </a:ext>
                </a:extLst>
              </p:cNvPr>
              <p:cNvSpPr/>
              <p:nvPr/>
            </p:nvSpPr>
            <p:spPr>
              <a:xfrm>
                <a:off x="9118314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65580A74-41FE-B7C1-0919-4E08F677E217}"/>
                  </a:ext>
                </a:extLst>
              </p:cNvPr>
              <p:cNvSpPr/>
              <p:nvPr/>
            </p:nvSpPr>
            <p:spPr>
              <a:xfrm>
                <a:off x="9249296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E8B16EEB-5A43-83F1-7110-FFE80BCAC962}"/>
                  </a:ext>
                </a:extLst>
              </p:cNvPr>
              <p:cNvSpPr/>
              <p:nvPr/>
            </p:nvSpPr>
            <p:spPr>
              <a:xfrm>
                <a:off x="9098602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06667E31-7007-BC77-902C-D0CEA88D2E76}"/>
                  </a:ext>
                </a:extLst>
              </p:cNvPr>
              <p:cNvSpPr/>
              <p:nvPr/>
            </p:nvSpPr>
            <p:spPr>
              <a:xfrm>
                <a:off x="9364844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39796F78-5418-6D51-F94D-3F7F8386F7F6}"/>
                  </a:ext>
                </a:extLst>
              </p:cNvPr>
              <p:cNvSpPr/>
              <p:nvPr/>
            </p:nvSpPr>
            <p:spPr>
              <a:xfrm>
                <a:off x="9163994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7C97E764-E02D-B863-EC21-EFC5AB6F15AC}"/>
                  </a:ext>
                </a:extLst>
              </p:cNvPr>
              <p:cNvSpPr/>
              <p:nvPr/>
            </p:nvSpPr>
            <p:spPr>
              <a:xfrm>
                <a:off x="9410083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3C7CCD2A-40FD-8634-2EC2-C740C76EBF44}"/>
                  </a:ext>
                </a:extLst>
              </p:cNvPr>
              <p:cNvSpPr/>
              <p:nvPr/>
            </p:nvSpPr>
            <p:spPr>
              <a:xfrm>
                <a:off x="8927783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427A2DE-B91A-19F7-3CBA-D56CA1B5439C}"/>
                  </a:ext>
                </a:extLst>
              </p:cNvPr>
              <p:cNvSpPr/>
              <p:nvPr/>
            </p:nvSpPr>
            <p:spPr>
              <a:xfrm>
                <a:off x="10830198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0B96650D-2EF6-30B0-3208-D4F56D515306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BBB11E3C-AB20-DDBC-42BB-499BD3269B9A}"/>
                  </a:ext>
                </a:extLst>
              </p:cNvPr>
              <p:cNvSpPr/>
              <p:nvPr/>
            </p:nvSpPr>
            <p:spPr>
              <a:xfrm>
                <a:off x="10733043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031CB350-D240-579A-C694-2D036E6D2B48}"/>
                  </a:ext>
                </a:extLst>
              </p:cNvPr>
              <p:cNvSpPr/>
              <p:nvPr/>
            </p:nvSpPr>
            <p:spPr>
              <a:xfrm>
                <a:off x="10864024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27D125D9-3584-04DD-D82A-662DD70B49C0}"/>
                  </a:ext>
                </a:extLst>
              </p:cNvPr>
              <p:cNvSpPr/>
              <p:nvPr/>
            </p:nvSpPr>
            <p:spPr>
              <a:xfrm>
                <a:off x="10648428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7FCBBB93-533A-4371-7D28-AD318881D161}"/>
                  </a:ext>
                </a:extLst>
              </p:cNvPr>
              <p:cNvSpPr/>
              <p:nvPr/>
            </p:nvSpPr>
            <p:spPr>
              <a:xfrm>
                <a:off x="10979573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225CF8C5-4374-05F4-8A1B-A9DFBF3BA043}"/>
                  </a:ext>
                </a:extLst>
              </p:cNvPr>
              <p:cNvSpPr/>
              <p:nvPr/>
            </p:nvSpPr>
            <p:spPr>
              <a:xfrm>
                <a:off x="1074666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561C677C-7FCA-AF8F-2809-BDFE908EF47B}"/>
                  </a:ext>
                </a:extLst>
              </p:cNvPr>
              <p:cNvSpPr/>
              <p:nvPr/>
            </p:nvSpPr>
            <p:spPr>
              <a:xfrm>
                <a:off x="11024812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AFE5BE93-1505-32B1-2B9B-BC0B744FE337}"/>
                  </a:ext>
                </a:extLst>
              </p:cNvPr>
              <p:cNvSpPr/>
              <p:nvPr/>
            </p:nvSpPr>
            <p:spPr>
              <a:xfrm>
                <a:off x="10406808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839BE715-A60F-6B52-D83D-41483B6D6499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C918F204-A1B1-9B96-6400-DC3614FDCA50}"/>
                  </a:ext>
                </a:extLst>
              </p:cNvPr>
              <p:cNvSpPr/>
              <p:nvPr/>
            </p:nvSpPr>
            <p:spPr>
              <a:xfrm>
                <a:off x="10156593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8FB6F6F7-ED81-D17A-42D2-9CCDA78E2066}"/>
                  </a:ext>
                </a:extLst>
              </p:cNvPr>
              <p:cNvSpPr/>
              <p:nvPr/>
            </p:nvSpPr>
            <p:spPr>
              <a:xfrm>
                <a:off x="10287574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8C6332F2-635C-33ED-4816-C3779263C96F}"/>
                  </a:ext>
                </a:extLst>
              </p:cNvPr>
              <p:cNvSpPr/>
              <p:nvPr/>
            </p:nvSpPr>
            <p:spPr>
              <a:xfrm>
                <a:off x="10136881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DD98E1FB-4237-018D-481B-D9899CABD462}"/>
                  </a:ext>
                </a:extLst>
              </p:cNvPr>
              <p:cNvSpPr/>
              <p:nvPr/>
            </p:nvSpPr>
            <p:spPr>
              <a:xfrm>
                <a:off x="10403123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2B4A7BC9-8A29-025E-9C48-5244E7F08210}"/>
                  </a:ext>
                </a:extLst>
              </p:cNvPr>
              <p:cNvSpPr/>
              <p:nvPr/>
            </p:nvSpPr>
            <p:spPr>
              <a:xfrm>
                <a:off x="10195382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98ED36E0-6E3D-ABCA-7BAB-6B7CD3176361}"/>
                  </a:ext>
                </a:extLst>
              </p:cNvPr>
              <p:cNvSpPr/>
              <p:nvPr/>
            </p:nvSpPr>
            <p:spPr>
              <a:xfrm>
                <a:off x="10448362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452CA524-1C5D-D69F-75C1-00D617A8DBEE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9257C559-C84C-AC80-AFDD-084D3FF1477A}"/>
                  </a:ext>
                </a:extLst>
              </p:cNvPr>
              <p:cNvSpPr/>
              <p:nvPr/>
            </p:nvSpPr>
            <p:spPr>
              <a:xfrm>
                <a:off x="10973455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3A8D1A63-549F-2747-ECC3-2ECCE1810871}"/>
                  </a:ext>
                </a:extLst>
              </p:cNvPr>
              <p:cNvSpPr/>
              <p:nvPr/>
            </p:nvSpPr>
            <p:spPr>
              <a:xfrm>
                <a:off x="10804671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9C9EDF5A-A87F-7A95-3D74-BC5E943D8F41}"/>
                  </a:ext>
                </a:extLst>
              </p:cNvPr>
              <p:cNvSpPr/>
              <p:nvPr/>
            </p:nvSpPr>
            <p:spPr>
              <a:xfrm>
                <a:off x="10935653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206529C3-3823-2BEC-193D-77655DD0CE50}"/>
                  </a:ext>
                </a:extLst>
              </p:cNvPr>
              <p:cNvSpPr/>
              <p:nvPr/>
            </p:nvSpPr>
            <p:spPr>
              <a:xfrm>
                <a:off x="10784959" y="30461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A01C159C-ECF6-8F4C-1E33-6E5B7A337F65}"/>
                  </a:ext>
                </a:extLst>
              </p:cNvPr>
              <p:cNvSpPr/>
              <p:nvPr/>
            </p:nvSpPr>
            <p:spPr>
              <a:xfrm>
                <a:off x="11051201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9D6BA91C-0A9D-1882-CE20-D4D50858B0BE}"/>
                  </a:ext>
                </a:extLst>
              </p:cNvPr>
              <p:cNvSpPr/>
              <p:nvPr/>
            </p:nvSpPr>
            <p:spPr>
              <a:xfrm>
                <a:off x="1085035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F7F7ADCF-CE61-9C03-CC58-D1DFC591BA5A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5103FBDF-58D2-2F9D-81E0-DCF03EE4C94F}"/>
                  </a:ext>
                </a:extLst>
              </p:cNvPr>
              <p:cNvSpPr/>
              <p:nvPr/>
            </p:nvSpPr>
            <p:spPr>
              <a:xfrm>
                <a:off x="10397005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27C6157C-8F34-98E1-6768-8AB6BAF01235}"/>
                  </a:ext>
                </a:extLst>
              </p:cNvPr>
              <p:cNvSpPr/>
              <p:nvPr/>
            </p:nvSpPr>
            <p:spPr>
              <a:xfrm>
                <a:off x="10228221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EDA11690-F973-03F8-B6CA-0849A8B50070}"/>
                  </a:ext>
                </a:extLst>
              </p:cNvPr>
              <p:cNvSpPr/>
              <p:nvPr/>
            </p:nvSpPr>
            <p:spPr>
              <a:xfrm>
                <a:off x="10359203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17904B11-EB40-BE9F-4885-D71B6CE53ED9}"/>
                  </a:ext>
                </a:extLst>
              </p:cNvPr>
              <p:cNvSpPr/>
              <p:nvPr/>
            </p:nvSpPr>
            <p:spPr>
              <a:xfrm>
                <a:off x="10208509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AA52CD46-77FB-A726-963B-9EC49F28BAD2}"/>
                  </a:ext>
                </a:extLst>
              </p:cNvPr>
              <p:cNvSpPr/>
              <p:nvPr/>
            </p:nvSpPr>
            <p:spPr>
              <a:xfrm>
                <a:off x="10474751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2940516B-150B-F9B1-8110-A7FC37C73D37}"/>
                  </a:ext>
                </a:extLst>
              </p:cNvPr>
              <p:cNvSpPr/>
              <p:nvPr/>
            </p:nvSpPr>
            <p:spPr>
              <a:xfrm>
                <a:off x="10273901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998586B-4214-80DE-59BD-86E771BE09CF}"/>
                  </a:ext>
                </a:extLst>
              </p:cNvPr>
              <p:cNvSpPr/>
              <p:nvPr/>
            </p:nvSpPr>
            <p:spPr>
              <a:xfrm>
                <a:off x="10519990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5306EE7F-E1FD-934F-9C71-DF31F2E1C49E}"/>
                  </a:ext>
                </a:extLst>
              </p:cNvPr>
              <p:cNvSpPr/>
              <p:nvPr/>
            </p:nvSpPr>
            <p:spPr>
              <a:xfrm>
                <a:off x="10037690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28816CD1-91D3-3DAF-6C84-B7119303305A}"/>
                </a:ext>
              </a:extLst>
            </p:cNvPr>
            <p:cNvSpPr txBox="1"/>
            <p:nvPr/>
          </p:nvSpPr>
          <p:spPr>
            <a:xfrm>
              <a:off x="8933216" y="30728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beta diversity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E36A83-8B75-B275-9832-D773862881E2}"/>
              </a:ext>
            </a:extLst>
          </p:cNvPr>
          <p:cNvGrpSpPr/>
          <p:nvPr/>
        </p:nvGrpSpPr>
        <p:grpSpPr>
          <a:xfrm>
            <a:off x="1118538" y="961443"/>
            <a:ext cx="4467890" cy="4727761"/>
            <a:chOff x="1118538" y="961443"/>
            <a:chExt cx="4467890" cy="47277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DA2AC5-D2CB-B6AA-02DE-4749C9D5D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016"/>
            <a:stretch/>
          </p:blipFill>
          <p:spPr>
            <a:xfrm>
              <a:off x="1384373" y="1368740"/>
              <a:ext cx="3836209" cy="432046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7D0D3F-4C2D-9019-B066-2A761E8F5761}"/>
                </a:ext>
              </a:extLst>
            </p:cNvPr>
            <p:cNvSpPr txBox="1"/>
            <p:nvPr/>
          </p:nvSpPr>
          <p:spPr>
            <a:xfrm>
              <a:off x="1118538" y="961443"/>
              <a:ext cx="4467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richness of South-American birds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9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&amp; Chase (2019)</a:t>
            </a:r>
            <a:r>
              <a:rPr lang="en-US" sz="1600" i="1" dirty="0"/>
              <a:t> Nature Ecology and Evolution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0B00BA-3400-25CC-ABD4-C2151F105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0" y="1349151"/>
            <a:ext cx="3829378" cy="43761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AB9BD0-4170-BFA3-3FAB-C9B3E7E84BE1}"/>
              </a:ext>
            </a:extLst>
          </p:cNvPr>
          <p:cNvSpPr txBox="1"/>
          <p:nvPr/>
        </p:nvSpPr>
        <p:spPr>
          <a:xfrm>
            <a:off x="1235242" y="881438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 of trees in forests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5BCE2B-2594-8673-CD8E-3C155F30D3B6}"/>
              </a:ext>
            </a:extLst>
          </p:cNvPr>
          <p:cNvGrpSpPr/>
          <p:nvPr/>
        </p:nvGrpSpPr>
        <p:grpSpPr>
          <a:xfrm>
            <a:off x="5951621" y="881438"/>
            <a:ext cx="6019089" cy="3966169"/>
            <a:chOff x="5951621" y="881438"/>
            <a:chExt cx="6019089" cy="39661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72C1A0-1D12-1C41-DF33-8CF2EA355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349151"/>
              <a:ext cx="5874710" cy="349845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98F581-598D-74E6-95FD-2A7834966C8F}"/>
                </a:ext>
              </a:extLst>
            </p:cNvPr>
            <p:cNvSpPr txBox="1"/>
            <p:nvPr/>
          </p:nvSpPr>
          <p:spPr>
            <a:xfrm>
              <a:off x="5951621" y="88143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Beta diversity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2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Environmental predictors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5562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Craven, … &amp; Keil (2020)</a:t>
            </a:r>
            <a:r>
              <a:rPr lang="en-US" sz="1600" i="1" dirty="0"/>
              <a:t> Global Ecology and Biogeography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27AD40-BE56-7E14-3ABC-3093BD2AF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69" y="950217"/>
            <a:ext cx="9638651" cy="2021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D1FBC-2402-5F82-481F-4729D89E3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829010"/>
            <a:ext cx="2741022" cy="1809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247A12-2981-CCB5-7625-33681CDEE189}"/>
              </a:ext>
            </a:extLst>
          </p:cNvPr>
          <p:cNvSpPr txBox="1"/>
          <p:nvPr/>
        </p:nvSpPr>
        <p:spPr>
          <a:xfrm>
            <a:off x="1416928" y="3444893"/>
            <a:ext cx="257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diversity in the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56B7F-487F-B9C3-A263-0DCE2374F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49" y="3179305"/>
            <a:ext cx="3205351" cy="31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Effect of environment on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D72C0-9189-476D-B063-9E8F4B10A09F}"/>
              </a:ext>
            </a:extLst>
          </p:cNvPr>
          <p:cNvSpPr txBox="1"/>
          <p:nvPr/>
        </p:nvSpPr>
        <p:spPr>
          <a:xfrm>
            <a:off x="360214" y="5967724"/>
            <a:ext cx="4302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Belmaker &amp; </a:t>
            </a:r>
            <a:r>
              <a:rPr lang="en-US" sz="1600" dirty="0" err="1"/>
              <a:t>Jetz</a:t>
            </a:r>
            <a:r>
              <a:rPr lang="en-US" sz="1600" dirty="0"/>
              <a:t> (2011)</a:t>
            </a:r>
            <a:r>
              <a:rPr lang="en-US" sz="1600" i="1" dirty="0"/>
              <a:t> Glob. Ecol. </a:t>
            </a:r>
            <a:r>
              <a:rPr lang="en-US" sz="1600" i="1" dirty="0" err="1"/>
              <a:t>Biogeogr</a:t>
            </a:r>
            <a:r>
              <a:rPr lang="en-US" sz="1600" i="1" dirty="0"/>
              <a:t>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3A7F5D-86E1-41BE-A97C-D98DC9C7DD6C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8BFE31D8-FA3F-7D73-B17C-85852F11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0" y="1192607"/>
            <a:ext cx="5129066" cy="256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ails are in the caption following the image">
            <a:extLst>
              <a:ext uri="{FF2B5EF4-FFF2-40B4-BE49-F238E27FC236}">
                <a16:creationId xmlns:a16="http://schemas.microsoft.com/office/drawing/2014/main" id="{4EAC477D-F687-FE73-31F7-22EF64BF7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35" t="-8704" r="-9510" b="-13441"/>
          <a:stretch/>
        </p:blipFill>
        <p:spPr bwMode="auto">
          <a:xfrm>
            <a:off x="6289040" y="773476"/>
            <a:ext cx="5735785" cy="617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69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Empirical patterns of scale-dependent biodiversity change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07124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7E2AC-1C02-D6AA-3B2F-173F69F8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325F54-DEB9-7859-F475-DDD6EC6B477A}"/>
              </a:ext>
            </a:extLst>
          </p:cNvPr>
          <p:cNvGrpSpPr/>
          <p:nvPr/>
        </p:nvGrpSpPr>
        <p:grpSpPr>
          <a:xfrm>
            <a:off x="4872217" y="1035980"/>
            <a:ext cx="6930994" cy="5187157"/>
            <a:chOff x="5113576" y="778195"/>
            <a:chExt cx="7701770" cy="57614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79C936-DFCD-8168-26F0-7E7FA019C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097" y="778195"/>
              <a:ext cx="6626249" cy="130232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21ACD14-E1D6-4757-84A1-8EA419C2F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9173"/>
            <a:stretch/>
          </p:blipFill>
          <p:spPr>
            <a:xfrm>
              <a:off x="5113576" y="2080523"/>
              <a:ext cx="5496824" cy="445915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6933E5-45F2-A278-C9EF-996313B5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Earth has been losing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40B0F-D2A6-AA5E-99B1-63278EF0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9758A-3E26-5422-9E69-33944D35B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0C5183-C991-45AA-6171-A4ED490299FB}"/>
              </a:ext>
            </a:extLst>
          </p:cNvPr>
          <p:cNvSpPr txBox="1"/>
          <p:nvPr/>
        </p:nvSpPr>
        <p:spPr>
          <a:xfrm>
            <a:off x="334178" y="6132318"/>
            <a:ext cx="2851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Barnosky</a:t>
            </a:r>
            <a:r>
              <a:rPr lang="en-US" sz="1600" dirty="0"/>
              <a:t> et al. (2011) </a:t>
            </a:r>
            <a:r>
              <a:rPr lang="en-US" sz="1600" i="1" dirty="0"/>
              <a:t>Nature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A9FF83-90FA-9BC1-1BD8-3436616D00B5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F5996FF-C44C-8956-35D9-F5F371914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90" y="1802274"/>
            <a:ext cx="3419436" cy="34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9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99D4A8-85A4-9457-7295-A9B188CAA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86" r="47887"/>
          <a:stretch/>
        </p:blipFill>
        <p:spPr>
          <a:xfrm>
            <a:off x="4635521" y="852612"/>
            <a:ext cx="5294863" cy="4736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Reportedly, we are also experiencing the </a:t>
            </a:r>
            <a:r>
              <a:rPr lang="en-US" b="1" dirty="0">
                <a:solidFill>
                  <a:schemeClr val="tx1"/>
                </a:solidFill>
              </a:rPr>
              <a:t>sixt</a:t>
            </a:r>
            <a:r>
              <a:rPr lang="en-US" b="1" dirty="0"/>
              <a:t>h mass extinction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59562"/>
            <a:ext cx="3823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Barnosky</a:t>
            </a:r>
            <a:r>
              <a:rPr lang="en-US" sz="1600" dirty="0"/>
              <a:t> et al. (2011) </a:t>
            </a:r>
            <a:r>
              <a:rPr lang="en-US" sz="1600" i="1" dirty="0"/>
              <a:t>Nature</a:t>
            </a:r>
          </a:p>
          <a:p>
            <a:r>
              <a:rPr lang="en-US" sz="1600" dirty="0"/>
              <a:t>Ceballos et a. (2015) </a:t>
            </a:r>
            <a:r>
              <a:rPr lang="en-US" sz="1600" i="1" dirty="0"/>
              <a:t>Science Advances</a:t>
            </a:r>
          </a:p>
          <a:p>
            <a:endParaRPr lang="en-US" sz="16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A86B5-08DA-A226-66F9-BDC3BD0DED86}"/>
              </a:ext>
            </a:extLst>
          </p:cNvPr>
          <p:cNvCxnSpPr>
            <a:cxnSpLocks/>
          </p:cNvCxnSpPr>
          <p:nvPr/>
        </p:nvCxnSpPr>
        <p:spPr>
          <a:xfrm>
            <a:off x="360214" y="589858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F0B316-E352-8463-9493-A947475C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854794"/>
            <a:ext cx="3157312" cy="4734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464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1CEB-6490-8751-F9F2-502439842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6A643-499A-2935-C7B7-B7E51DB6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there is a debate about whether this is the sixth mass extinction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CC5A1-BE62-C5CB-2E8B-5FAB7550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D586A-B63E-F027-C6E7-E6A9B73C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E3839-057B-3A73-992B-1417A9C82DB4}"/>
              </a:ext>
            </a:extLst>
          </p:cNvPr>
          <p:cNvSpPr txBox="1"/>
          <p:nvPr/>
        </p:nvSpPr>
        <p:spPr>
          <a:xfrm>
            <a:off x="334178" y="6132318"/>
            <a:ext cx="5228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Wiens &amp; Saban (2025) </a:t>
            </a:r>
            <a:r>
              <a:rPr lang="en-US" sz="1600" i="1" dirty="0"/>
              <a:t>Trends in Ecology and Evolution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36BAF3-FD67-E8E1-5EF3-AEDD4320DCF8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066CCA9-29B5-B722-28AE-502321368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412" y="1963197"/>
            <a:ext cx="7167887" cy="2815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9339C-FC82-B596-C034-2555A30E1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90" y="1802274"/>
            <a:ext cx="3419436" cy="347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21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No average net change in species richness – the </a:t>
            </a:r>
            <a:r>
              <a:rPr lang="en-GB" dirty="0" err="1">
                <a:solidFill>
                  <a:schemeClr val="tx1"/>
                </a:solidFill>
              </a:rPr>
              <a:t>BioTime</a:t>
            </a:r>
            <a:r>
              <a:rPr lang="en-GB" dirty="0">
                <a:solidFill>
                  <a:schemeClr val="tx1"/>
                </a:solidFill>
              </a:rPr>
              <a:t> database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81B035-9DF2-0091-A695-C0B076D9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308" y="1019504"/>
            <a:ext cx="3113032" cy="189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646089-B9C1-B7C2-F231-A8971983A6E4}"/>
              </a:ext>
            </a:extLst>
          </p:cNvPr>
          <p:cNvSpPr txBox="1"/>
          <p:nvPr/>
        </p:nvSpPr>
        <p:spPr>
          <a:xfrm>
            <a:off x="306994" y="6121419"/>
            <a:ext cx="967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Vellend</a:t>
            </a:r>
            <a:r>
              <a:rPr lang="en-GB" dirty="0"/>
              <a:t> et al. (2013) </a:t>
            </a:r>
            <a:r>
              <a:rPr lang="en-GB" i="1" dirty="0"/>
              <a:t>PNAS, </a:t>
            </a:r>
            <a:r>
              <a:rPr lang="en-GB" dirty="0" err="1"/>
              <a:t>Dornelas</a:t>
            </a:r>
            <a:r>
              <a:rPr lang="en-GB" dirty="0"/>
              <a:t> et al. (2014) </a:t>
            </a:r>
            <a:r>
              <a:rPr lang="en-GB" i="1" dirty="0"/>
              <a:t>Science</a:t>
            </a:r>
            <a:r>
              <a:rPr lang="en-GB" dirty="0"/>
              <a:t>, </a:t>
            </a:r>
            <a:r>
              <a:rPr lang="en-GB" dirty="0" err="1"/>
              <a:t>Blowes</a:t>
            </a:r>
            <a:r>
              <a:rPr lang="en-GB" dirty="0"/>
              <a:t> et al. (2019) </a:t>
            </a:r>
            <a:r>
              <a:rPr lang="en-GB" i="1" dirty="0"/>
              <a:t>Science</a:t>
            </a:r>
            <a:r>
              <a:rPr lang="en-GB" dirty="0"/>
              <a:t> </a:t>
            </a:r>
            <a:endParaRPr lang="cs-CZ" i="1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6C17677-6A6B-B89C-4192-AA4C5122C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3926" y="768367"/>
            <a:ext cx="4791074" cy="22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E433DEC-197B-009A-CBBE-658058C52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0449" y="3344776"/>
            <a:ext cx="3221421" cy="260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153EF-E48D-F475-DF2E-85D334AB90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1"/>
          <a:stretch/>
        </p:blipFill>
        <p:spPr>
          <a:xfrm>
            <a:off x="4754430" y="3259297"/>
            <a:ext cx="5700741" cy="249487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1B5040-97C0-53B3-E3AC-A76B1FA6762E}"/>
              </a:ext>
            </a:extLst>
          </p:cNvPr>
          <p:cNvCxnSpPr>
            <a:cxnSpLocks/>
          </p:cNvCxnSpPr>
          <p:nvPr/>
        </p:nvCxnSpPr>
        <p:spPr>
          <a:xfrm>
            <a:off x="360214" y="610114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174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We can understand this through the optics of spatial grain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5CBB-CCD9-4151-A917-54FB0247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4643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45AFC-4341-45F0-9BDD-3F2D7E922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46" y="1976308"/>
            <a:ext cx="3792451" cy="11757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8622B2-8AEB-4F98-91F4-7254D9DB8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90" y="1906290"/>
            <a:ext cx="4672869" cy="918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FE314-3E03-4F9A-89EF-CD137ECB3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45" y="4938061"/>
            <a:ext cx="9288129" cy="1083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DEBF34-A215-4AC9-9168-6C500FDAA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08" y="4139298"/>
            <a:ext cx="930237" cy="1280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8E3D6F-F651-4621-A98E-3B0538A19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73" y="4248047"/>
            <a:ext cx="887064" cy="17737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E82712-7C7E-19FF-4153-9AA112A2FC8E}"/>
              </a:ext>
            </a:extLst>
          </p:cNvPr>
          <p:cNvSpPr/>
          <p:nvPr/>
        </p:nvSpPr>
        <p:spPr>
          <a:xfrm>
            <a:off x="5203525" y="5560904"/>
            <a:ext cx="3910330" cy="640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Grain [length of spatial unit]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D440AC-3842-268A-3D3B-9ABD1FC85F4D}"/>
              </a:ext>
            </a:extLst>
          </p:cNvPr>
          <p:cNvGrpSpPr/>
          <p:nvPr/>
        </p:nvGrpSpPr>
        <p:grpSpPr>
          <a:xfrm>
            <a:off x="2209338" y="3330919"/>
            <a:ext cx="9243190" cy="1548237"/>
            <a:chOff x="2209338" y="3330919"/>
            <a:chExt cx="9243190" cy="15482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101E45E-23A3-4FDA-8056-10EAA08D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235" y="3429000"/>
              <a:ext cx="1333108" cy="142059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F8CD62-E4E1-4FBD-BD4E-308300C0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877" y="3428999"/>
              <a:ext cx="1399651" cy="142059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F8E4199-956A-F53F-8C70-07ADD4410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38"/>
            <a:stretch/>
          </p:blipFill>
          <p:spPr>
            <a:xfrm>
              <a:off x="2209338" y="3360477"/>
              <a:ext cx="1402213" cy="151867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2C5462F-6AD6-2840-F03F-A6EA09429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38952" y="3330919"/>
              <a:ext cx="1402213" cy="151867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65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4409308-2A6E-6844-41B8-11374E56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04093"/>
            <a:ext cx="6553200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B3A004C-ECF7-586E-FA5B-B21D23FAD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28679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DB71E24-E263-B542-9683-8B71BAFAB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182959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6181A0C-770D-CADD-6EF5-31C3E703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152479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3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7C991-9DDE-E0EC-C6DF-6DDF9D6B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3" y="4354280"/>
            <a:ext cx="5699643" cy="1397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700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(2011) </a:t>
            </a:r>
            <a:r>
              <a:rPr lang="en-US" sz="1600" i="1" dirty="0" err="1"/>
              <a:t>Ecography</a:t>
            </a:r>
            <a:endParaRPr lang="en-US" sz="1600" i="1" dirty="0"/>
          </a:p>
          <a:p>
            <a:r>
              <a:rPr lang="en-US" sz="1600" dirty="0"/>
              <a:t>Powell et al. (2013) </a:t>
            </a:r>
            <a:r>
              <a:rPr lang="en-US" sz="1600" i="1" dirty="0"/>
              <a:t>Science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76F1E18-64D6-539D-8FB9-D8C281C87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3" y="1102043"/>
            <a:ext cx="2779791" cy="26498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7715A-FBDD-9AFA-434C-964ACB09E0CF}"/>
              </a:ext>
            </a:extLst>
          </p:cNvPr>
          <p:cNvCxnSpPr/>
          <p:nvPr/>
        </p:nvCxnSpPr>
        <p:spPr>
          <a:xfrm flipV="1">
            <a:off x="2005263" y="2195574"/>
            <a:ext cx="0" cy="336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B933F-1597-59DC-1030-133F7F05F849}"/>
              </a:ext>
            </a:extLst>
          </p:cNvPr>
          <p:cNvCxnSpPr>
            <a:cxnSpLocks/>
          </p:cNvCxnSpPr>
          <p:nvPr/>
        </p:nvCxnSpPr>
        <p:spPr>
          <a:xfrm>
            <a:off x="3537284" y="1561911"/>
            <a:ext cx="0" cy="336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D16628-B541-0B77-E680-15E8E6AA65FE}"/>
              </a:ext>
            </a:extLst>
          </p:cNvPr>
          <p:cNvSpPr txBox="1"/>
          <p:nvPr/>
        </p:nvSpPr>
        <p:spPr>
          <a:xfrm>
            <a:off x="1756610" y="250622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B4234-9B07-AF83-D8D1-4FEEA875A89A}"/>
              </a:ext>
            </a:extLst>
          </p:cNvPr>
          <p:cNvSpPr txBox="1"/>
          <p:nvPr/>
        </p:nvSpPr>
        <p:spPr>
          <a:xfrm>
            <a:off x="2722637" y="1545583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720849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support for grain-dependent biodiversity change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Chase et al. (2019) Oikos</a:t>
            </a:r>
            <a:endParaRPr lang="en-US" sz="1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1604C2-03F0-8839-45BB-876AB03CC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32" y="837544"/>
            <a:ext cx="4600232" cy="3446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61CE0-E459-7C3E-7736-6C7C027E5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3" y="4354280"/>
            <a:ext cx="5699643" cy="13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1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Empirical evidence for grain-dependent change – US and EU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32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5D445-BBBC-FE5E-45CA-F7A581CC466B}"/>
              </a:ext>
            </a:extLst>
          </p:cNvPr>
          <p:cNvSpPr txBox="1"/>
          <p:nvPr/>
        </p:nvSpPr>
        <p:spPr>
          <a:xfrm>
            <a:off x="306994" y="6121419"/>
            <a:ext cx="967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Leroy et al. (2023) </a:t>
            </a:r>
            <a:r>
              <a:rPr lang="en-GB" i="1" dirty="0"/>
              <a:t>Basic and Applied Ecology</a:t>
            </a:r>
            <a:endParaRPr lang="cs-CZ" i="1" dirty="0"/>
          </a:p>
        </p:txBody>
      </p:sp>
      <p:pic>
        <p:nvPicPr>
          <p:cNvPr id="8" name="Picture 2" descr="Fig 2">
            <a:extLst>
              <a:ext uri="{FF2B5EF4-FFF2-40B4-BE49-F238E27FC236}">
                <a16:creationId xmlns:a16="http://schemas.microsoft.com/office/drawing/2014/main" id="{B70A1C8B-FCBC-9BD4-850E-83DF2D9A9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59460" y="2917842"/>
            <a:ext cx="5489671" cy="29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ig 3">
            <a:extLst>
              <a:ext uri="{FF2B5EF4-FFF2-40B4-BE49-F238E27FC236}">
                <a16:creationId xmlns:a16="http://schemas.microsoft.com/office/drawing/2014/main" id="{46151282-419B-5F1C-BB27-DEE8624C8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5690" y="1840172"/>
            <a:ext cx="3027229" cy="38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1024CA-3655-B368-ECE8-2ECD14086296}"/>
              </a:ext>
            </a:extLst>
          </p:cNvPr>
          <p:cNvGrpSpPr/>
          <p:nvPr/>
        </p:nvGrpSpPr>
        <p:grpSpPr>
          <a:xfrm>
            <a:off x="1409700" y="958307"/>
            <a:ext cx="1428750" cy="1768197"/>
            <a:chOff x="140905" y="1197071"/>
            <a:chExt cx="1428750" cy="17681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06B4DD-1682-F026-D8D5-02CA3369E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05" y="1197071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3E7E18-32CA-DB3A-903E-BDF328259429}"/>
                </a:ext>
              </a:extLst>
            </p:cNvPr>
            <p:cNvSpPr txBox="1"/>
            <p:nvPr/>
          </p:nvSpPr>
          <p:spPr>
            <a:xfrm>
              <a:off x="196069" y="2657491"/>
              <a:ext cx="136768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sz="1400" dirty="0"/>
                <a:t>Francois Leroy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DED46F-C4CE-239F-8780-85155637EF75}"/>
              </a:ext>
            </a:extLst>
          </p:cNvPr>
          <p:cNvCxnSpPr>
            <a:cxnSpLocks/>
          </p:cNvCxnSpPr>
          <p:nvPr/>
        </p:nvCxnSpPr>
        <p:spPr>
          <a:xfrm>
            <a:off x="360214" y="610959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ig 3">
            <a:extLst>
              <a:ext uri="{FF2B5EF4-FFF2-40B4-BE49-F238E27FC236}">
                <a16:creationId xmlns:a16="http://schemas.microsoft.com/office/drawing/2014/main" id="{92F235A0-7649-C431-5434-D9E99D1D8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59592" y="2600242"/>
            <a:ext cx="1295460" cy="12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713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DDB774-CE37-37EA-3BA8-00F44DA89965}"/>
              </a:ext>
            </a:extLst>
          </p:cNvPr>
          <p:cNvGrpSpPr/>
          <p:nvPr/>
        </p:nvGrpSpPr>
        <p:grpSpPr>
          <a:xfrm>
            <a:off x="2972058" y="4948749"/>
            <a:ext cx="7879207" cy="1586724"/>
            <a:chOff x="1093343" y="4105807"/>
            <a:chExt cx="10005313" cy="2014882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216F771-F34E-E115-6C21-EDEA79B4EC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3343" y="4105807"/>
              <a:ext cx="10005313" cy="1875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74C6DD-A01E-9B98-3D92-E0F1EEC16EBA}"/>
                </a:ext>
              </a:extLst>
            </p:cNvPr>
            <p:cNvSpPr/>
            <p:nvPr/>
          </p:nvSpPr>
          <p:spPr>
            <a:xfrm>
              <a:off x="1409700" y="5479776"/>
              <a:ext cx="2645196" cy="640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Grain-dependent change in </a:t>
            </a:r>
            <a:r>
              <a:rPr lang="en-US" b="1" dirty="0">
                <a:solidFill>
                  <a:schemeClr val="tx1"/>
                </a:solidFill>
              </a:rPr>
              <a:t>Czech Birds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0017E-7946-4DE2-88E7-08D29D67A501}"/>
              </a:ext>
            </a:extLst>
          </p:cNvPr>
          <p:cNvSpPr txBox="1"/>
          <p:nvPr/>
        </p:nvSpPr>
        <p:spPr>
          <a:xfrm>
            <a:off x="331931" y="6123451"/>
            <a:ext cx="288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Leroy et al. (2024) </a:t>
            </a:r>
            <a:r>
              <a:rPr lang="en-US" sz="1600" i="1" dirty="0" err="1"/>
              <a:t>Ecography</a:t>
            </a:r>
            <a:endParaRPr lang="cs-CZ" sz="1600" i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33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FEEDA3-9086-512D-9B96-808DC4A08886}"/>
              </a:ext>
            </a:extLst>
          </p:cNvPr>
          <p:cNvCxnSpPr>
            <a:cxnSpLocks/>
          </p:cNvCxnSpPr>
          <p:nvPr/>
        </p:nvCxnSpPr>
        <p:spPr>
          <a:xfrm>
            <a:off x="474772" y="6085628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5E96639-B144-9C3B-DE55-0CAEFD6C6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t="-21771"/>
          <a:stretch/>
        </p:blipFill>
        <p:spPr bwMode="auto">
          <a:xfrm>
            <a:off x="3437657" y="214486"/>
            <a:ext cx="4291743" cy="45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CE622E-5793-F6F2-5A14-4D71CC708CFA}"/>
              </a:ext>
            </a:extLst>
          </p:cNvPr>
          <p:cNvGrpSpPr/>
          <p:nvPr/>
        </p:nvGrpSpPr>
        <p:grpSpPr>
          <a:xfrm>
            <a:off x="1409700" y="1177382"/>
            <a:ext cx="1428750" cy="1768197"/>
            <a:chOff x="140905" y="1197071"/>
            <a:chExt cx="1428750" cy="17681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D74228-3921-CB74-BB66-58F35F732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05" y="1197071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A24D63-4A9E-B7EA-0675-AD1691E403D9}"/>
                </a:ext>
              </a:extLst>
            </p:cNvPr>
            <p:cNvSpPr txBox="1"/>
            <p:nvPr/>
          </p:nvSpPr>
          <p:spPr>
            <a:xfrm>
              <a:off x="196069" y="2657491"/>
              <a:ext cx="136768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sz="1400" dirty="0"/>
                <a:t>Francois Leroy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610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Processes behind scale-dependent biodiversity change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BEB7D22-3EB2-D701-A77C-6BA6446C7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Gain and loss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9223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03352-6212-C8C4-8C56-7F4AAF7EF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84FA-0C7F-3328-F255-7EF8AF96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Decomposing biodiversity change to </a:t>
            </a:r>
            <a:r>
              <a:rPr lang="en-US" b="1" dirty="0">
                <a:solidFill>
                  <a:schemeClr val="tx1"/>
                </a:solidFill>
              </a:rPr>
              <a:t>extinction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colonization</a:t>
            </a:r>
            <a:r>
              <a:rPr lang="en-US" dirty="0">
                <a:solidFill>
                  <a:schemeClr val="tx1"/>
                </a:solidFill>
              </a:rPr>
              <a:t> (and persistence)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82F79-60D9-EAE9-A431-7F5D5CAC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FAE7083-F39D-676D-DCD1-B779598945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35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041EEE-756C-C709-C07E-D1EBDB2B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06B8F8-7AC8-A8C0-DFC7-557160E5A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6296" y="1175821"/>
            <a:ext cx="3438105" cy="392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E2DFAB8-E427-2D87-0075-756BF73CF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4554" y="2388706"/>
            <a:ext cx="4743894" cy="7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43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82F7D7F-7736-F451-84EE-10CDFC5FDC25}"/>
              </a:ext>
            </a:extLst>
          </p:cNvPr>
          <p:cNvGrpSpPr/>
          <p:nvPr/>
        </p:nvGrpSpPr>
        <p:grpSpPr>
          <a:xfrm>
            <a:off x="861060" y="1165860"/>
            <a:ext cx="7851281" cy="4206240"/>
            <a:chOff x="861060" y="1165860"/>
            <a:chExt cx="7851281" cy="42062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55E3CF-A5C4-6CAD-8605-EA706BCDEB96}"/>
                </a:ext>
              </a:extLst>
            </p:cNvPr>
            <p:cNvGrpSpPr/>
            <p:nvPr/>
          </p:nvGrpSpPr>
          <p:grpSpPr>
            <a:xfrm>
              <a:off x="861060" y="1165860"/>
              <a:ext cx="7851281" cy="4206240"/>
              <a:chOff x="861060" y="1165860"/>
              <a:chExt cx="7851281" cy="420624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A4603C75-2F0C-E8D4-B2B6-ECE3D16C2D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57275" y="1359580"/>
                <a:ext cx="7073015" cy="4012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D1CF98C-E007-E857-9664-9E89298D49AE}"/>
                  </a:ext>
                </a:extLst>
              </p:cNvPr>
              <p:cNvSpPr/>
              <p:nvPr/>
            </p:nvSpPr>
            <p:spPr>
              <a:xfrm>
                <a:off x="861060" y="1165860"/>
                <a:ext cx="2644140" cy="3886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901AC6-E7DE-9161-95DF-B4FE2452CB4F}"/>
                  </a:ext>
                </a:extLst>
              </p:cNvPr>
              <p:cNvSpPr/>
              <p:nvPr/>
            </p:nvSpPr>
            <p:spPr>
              <a:xfrm>
                <a:off x="7762098" y="1485899"/>
                <a:ext cx="950243" cy="1534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963E47-27A3-6BC6-506F-E116CC507561}"/>
                  </a:ext>
                </a:extLst>
              </p:cNvPr>
              <p:cNvSpPr/>
              <p:nvPr/>
            </p:nvSpPr>
            <p:spPr>
              <a:xfrm rot="4099203">
                <a:off x="7252992" y="1671525"/>
                <a:ext cx="260110" cy="1155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C30741-97F0-43DE-2A1B-5C5DBF237933}"/>
                  </a:ext>
                </a:extLst>
              </p:cNvPr>
              <p:cNvSpPr/>
              <p:nvPr/>
            </p:nvSpPr>
            <p:spPr>
              <a:xfrm>
                <a:off x="7762097" y="3546411"/>
                <a:ext cx="950243" cy="1534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79C207-7E3D-AD93-B50F-3C9039AC5EAE}"/>
                  </a:ext>
                </a:extLst>
              </p:cNvPr>
              <p:cNvSpPr/>
              <p:nvPr/>
            </p:nvSpPr>
            <p:spPr>
              <a:xfrm rot="1309782">
                <a:off x="6762208" y="4748894"/>
                <a:ext cx="805124" cy="53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0051E24-BAD8-87B5-0822-DD1D5F416B79}"/>
                  </a:ext>
                </a:extLst>
              </p:cNvPr>
              <p:cNvSpPr/>
              <p:nvPr/>
            </p:nvSpPr>
            <p:spPr>
              <a:xfrm>
                <a:off x="4027990" y="3055090"/>
                <a:ext cx="719252" cy="812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9552D8-4B6A-7C3D-10DF-818E71D512AE}"/>
                </a:ext>
              </a:extLst>
            </p:cNvPr>
            <p:cNvSpPr/>
            <p:nvPr/>
          </p:nvSpPr>
          <p:spPr>
            <a:xfrm>
              <a:off x="3211117" y="1276003"/>
              <a:ext cx="1559381" cy="666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Loss of common vs rare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6A610-99EA-EDE6-9517-46E435706205}"/>
              </a:ext>
            </a:extLst>
          </p:cNvPr>
          <p:cNvSpPr txBox="1"/>
          <p:nvPr/>
        </p:nvSpPr>
        <p:spPr>
          <a:xfrm>
            <a:off x="285033" y="5941611"/>
            <a:ext cx="541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Keil et al. (2018)</a:t>
            </a:r>
            <a:r>
              <a:rPr lang="en-US" i="1" dirty="0"/>
              <a:t> Global Ecology and Biogeography</a:t>
            </a:r>
          </a:p>
          <a:p>
            <a:r>
              <a:rPr lang="en-US" dirty="0"/>
              <a:t>Leroy</a:t>
            </a:r>
            <a:r>
              <a:rPr lang="en-US" i="1" dirty="0"/>
              <a:t> et al. </a:t>
            </a:r>
            <a:r>
              <a:rPr lang="en-US" dirty="0"/>
              <a:t>(2024) </a:t>
            </a:r>
            <a:r>
              <a:rPr lang="en-US" i="1" dirty="0" err="1"/>
              <a:t>Ecography</a:t>
            </a:r>
            <a:endParaRPr lang="cs-CZ" i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69CB32-AAFB-4FE3-31AF-CA5A360B67FF}"/>
              </a:ext>
            </a:extLst>
          </p:cNvPr>
          <p:cNvCxnSpPr>
            <a:cxnSpLocks/>
          </p:cNvCxnSpPr>
          <p:nvPr/>
        </p:nvCxnSpPr>
        <p:spPr>
          <a:xfrm>
            <a:off x="360214" y="588251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392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Spread of resident species </a:t>
            </a:r>
            <a:r>
              <a:rPr lang="en-US" dirty="0"/>
              <a:t>vs. gain from the outside species pool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6A610-99EA-EDE6-9517-46E435706205}"/>
              </a:ext>
            </a:extLst>
          </p:cNvPr>
          <p:cNvSpPr txBox="1"/>
          <p:nvPr/>
        </p:nvSpPr>
        <p:spPr>
          <a:xfrm>
            <a:off x="285033" y="6198184"/>
            <a:ext cx="288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Leroy</a:t>
            </a:r>
            <a:r>
              <a:rPr lang="en-US" sz="1600" i="1" dirty="0"/>
              <a:t> et al. </a:t>
            </a:r>
            <a:r>
              <a:rPr lang="en-US" sz="1600" dirty="0"/>
              <a:t>(2024) </a:t>
            </a:r>
            <a:r>
              <a:rPr lang="en-US" sz="1600" i="1" dirty="0" err="1"/>
              <a:t>Ecography</a:t>
            </a:r>
            <a:endParaRPr lang="cs-CZ" sz="1600" i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69CB32-AAFB-4FE3-31AF-CA5A360B67FF}"/>
              </a:ext>
            </a:extLst>
          </p:cNvPr>
          <p:cNvCxnSpPr>
            <a:cxnSpLocks/>
          </p:cNvCxnSpPr>
          <p:nvPr/>
        </p:nvCxnSpPr>
        <p:spPr>
          <a:xfrm>
            <a:off x="360214" y="6139088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603C75-2F0C-E8D4-B2B6-ECE3D16C2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943"/>
          <a:stretch/>
        </p:blipFill>
        <p:spPr bwMode="auto">
          <a:xfrm>
            <a:off x="1314274" y="850901"/>
            <a:ext cx="7073015" cy="533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D1CF98C-E007-E857-9664-9E89298D49AE}"/>
              </a:ext>
            </a:extLst>
          </p:cNvPr>
          <p:cNvSpPr/>
          <p:nvPr/>
        </p:nvSpPr>
        <p:spPr>
          <a:xfrm>
            <a:off x="861060" y="1165860"/>
            <a:ext cx="2644140" cy="38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4A739B-740C-6675-D2AB-62CBFAB904A5}"/>
              </a:ext>
            </a:extLst>
          </p:cNvPr>
          <p:cNvGrpSpPr/>
          <p:nvPr/>
        </p:nvGrpSpPr>
        <p:grpSpPr>
          <a:xfrm>
            <a:off x="9670297" y="3958542"/>
            <a:ext cx="2050442" cy="2522983"/>
            <a:chOff x="9557369" y="3534577"/>
            <a:chExt cx="2050442" cy="25229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B28E8C-9635-E89D-3D5C-CC3622E7D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369" y="3534577"/>
              <a:ext cx="2050442" cy="2050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859AC0-B220-1EBF-F03B-4A07A77E0EC3}"/>
                </a:ext>
              </a:extLst>
            </p:cNvPr>
            <p:cNvSpPr txBox="1"/>
            <p:nvPr/>
          </p:nvSpPr>
          <p:spPr>
            <a:xfrm>
              <a:off x="9767379" y="5688228"/>
              <a:ext cx="17107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dirty="0"/>
                <a:t>Francois Leroy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551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Grain-dependent extinction rates in </a:t>
            </a:r>
            <a:r>
              <a:rPr lang="en-US" b="1" dirty="0">
                <a:solidFill>
                  <a:schemeClr val="tx1"/>
                </a:solidFill>
              </a:rPr>
              <a:t>European butterflies and plants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0017E-7946-4DE2-88E7-08D29D67A501}"/>
              </a:ext>
            </a:extLst>
          </p:cNvPr>
          <p:cNvSpPr txBox="1"/>
          <p:nvPr/>
        </p:nvSpPr>
        <p:spPr>
          <a:xfrm>
            <a:off x="327904" y="6147420"/>
            <a:ext cx="4833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(2018)</a:t>
            </a:r>
            <a:r>
              <a:rPr lang="en-US" sz="1600" i="1" dirty="0"/>
              <a:t> Global Ecology and Biogeography</a:t>
            </a:r>
            <a:endParaRPr lang="cs-CZ" sz="1600" i="1" dirty="0"/>
          </a:p>
        </p:txBody>
      </p:sp>
      <p:pic>
        <p:nvPicPr>
          <p:cNvPr id="6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356C9BED-88FA-46C6-BDC6-B049F516A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5530" y="1001883"/>
            <a:ext cx="5607601" cy="501664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38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657A9B-7847-9170-CA6A-1A7FAF27931D}"/>
              </a:ext>
            </a:extLst>
          </p:cNvPr>
          <p:cNvCxnSpPr>
            <a:cxnSpLocks/>
          </p:cNvCxnSpPr>
          <p:nvPr/>
        </p:nvCxnSpPr>
        <p:spPr>
          <a:xfrm>
            <a:off x="360214" y="610959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butterfly&#10;&#10;Description automatically generated with low confidence">
            <a:extLst>
              <a:ext uri="{FF2B5EF4-FFF2-40B4-BE49-F238E27FC236}">
                <a16:creationId xmlns:a16="http://schemas.microsoft.com/office/drawing/2014/main" id="{EF67CAD5-01D9-607A-8D4F-025A18807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8869" y="-1697023"/>
            <a:ext cx="3882409" cy="784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55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39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Grain-dependent extinction, colonization, and persistence in </a:t>
            </a:r>
            <a:r>
              <a:rPr lang="en-US" b="1" dirty="0">
                <a:solidFill>
                  <a:schemeClr val="tx1"/>
                </a:solidFill>
              </a:rPr>
              <a:t>US birds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5E13C3-6779-126A-F230-57A9A21EB87F}"/>
              </a:ext>
            </a:extLst>
          </p:cNvPr>
          <p:cNvSpPr txBox="1"/>
          <p:nvPr/>
        </p:nvSpPr>
        <p:spPr>
          <a:xfrm>
            <a:off x="331931" y="6123451"/>
            <a:ext cx="4439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Jarzyna</a:t>
            </a:r>
            <a:r>
              <a:rPr lang="en-US" sz="1600" dirty="0"/>
              <a:t> &amp; </a:t>
            </a:r>
            <a:r>
              <a:rPr lang="en-US" sz="1600" dirty="0" err="1"/>
              <a:t>Jetz</a:t>
            </a:r>
            <a:r>
              <a:rPr lang="en-US" sz="1600" dirty="0"/>
              <a:t> (2018) </a:t>
            </a:r>
            <a:r>
              <a:rPr lang="en-US" sz="1600" i="1" dirty="0"/>
              <a:t>Nature Communications</a:t>
            </a:r>
            <a:endParaRPr lang="cs-CZ" sz="1600" i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726B19-2103-BEBA-9046-0830D9C5124D}"/>
              </a:ext>
            </a:extLst>
          </p:cNvPr>
          <p:cNvCxnSpPr>
            <a:cxnSpLocks/>
          </p:cNvCxnSpPr>
          <p:nvPr/>
        </p:nvCxnSpPr>
        <p:spPr>
          <a:xfrm>
            <a:off x="474772" y="6085628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20EAA-54E9-F5BC-B02B-31117389D576}"/>
              </a:ext>
            </a:extLst>
          </p:cNvPr>
          <p:cNvGrpSpPr/>
          <p:nvPr/>
        </p:nvGrpSpPr>
        <p:grpSpPr>
          <a:xfrm>
            <a:off x="6965028" y="954877"/>
            <a:ext cx="2860683" cy="5605273"/>
            <a:chOff x="7837713" y="695942"/>
            <a:chExt cx="2860683" cy="5605273"/>
          </a:xfrm>
        </p:grpSpPr>
        <p:pic>
          <p:nvPicPr>
            <p:cNvPr id="1026" name="Picture 2" descr="figure 1">
              <a:extLst>
                <a:ext uri="{FF2B5EF4-FFF2-40B4-BE49-F238E27FC236}">
                  <a16:creationId xmlns:a16="http://schemas.microsoft.com/office/drawing/2014/main" id="{9373816C-8A96-A0E3-E80D-52E4256411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37713" y="695942"/>
              <a:ext cx="2860683" cy="5284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igure 1">
              <a:extLst>
                <a:ext uri="{FF2B5EF4-FFF2-40B4-BE49-F238E27FC236}">
                  <a16:creationId xmlns:a16="http://schemas.microsoft.com/office/drawing/2014/main" id="{9440E7C2-AF96-36E0-9127-4448C9F805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37713" y="5967386"/>
              <a:ext cx="2860683" cy="33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figure 2">
            <a:extLst>
              <a:ext uri="{FF2B5EF4-FFF2-40B4-BE49-F238E27FC236}">
                <a16:creationId xmlns:a16="http://schemas.microsoft.com/office/drawing/2014/main" id="{EBC39E8F-B746-8AF5-0549-67197A819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13490" y="716513"/>
            <a:ext cx="1751538" cy="57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3F1D5B-C294-B0C2-8D35-F3EFE68C69C9}"/>
              </a:ext>
            </a:extLst>
          </p:cNvPr>
          <p:cNvSpPr txBox="1"/>
          <p:nvPr/>
        </p:nvSpPr>
        <p:spPr>
          <a:xfrm>
            <a:off x="1357853" y="1047887"/>
            <a:ext cx="38331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More increases of richness towards</a:t>
            </a:r>
          </a:p>
          <a:p>
            <a:r>
              <a:rPr lang="en-US" sz="1600" dirty="0"/>
              <a:t>coarse grains, then a drop globally.</a:t>
            </a:r>
          </a:p>
          <a:p>
            <a:endParaRPr lang="en-US" sz="1600" dirty="0"/>
          </a:p>
          <a:p>
            <a:r>
              <a:rPr lang="en-US" sz="1600" dirty="0"/>
              <a:t>Colonization decreases at a slower rate </a:t>
            </a:r>
          </a:p>
          <a:p>
            <a:r>
              <a:rPr lang="en-US" sz="1600" dirty="0"/>
              <a:t>with increasing grain.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178455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59262CB-AE95-32F7-33B0-EA47F134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04627"/>
            <a:ext cx="8077200" cy="524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C5658A62-7617-AD7E-72C2-58B9976D3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2300027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92732B9-0573-5D21-694F-C57F3A4B2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1842827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F3B64F6-9297-E107-99EA-F325BBD5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1538027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40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73E0D8-A796-F9CC-8369-F86877001369}"/>
              </a:ext>
            </a:extLst>
          </p:cNvPr>
          <p:cNvSpPr/>
          <p:nvPr/>
        </p:nvSpPr>
        <p:spPr>
          <a:xfrm>
            <a:off x="3686050" y="5759274"/>
            <a:ext cx="4735484" cy="77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Grain [km^2]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25F7E6-C3C6-E4C9-FAB5-DD0890A8BEA5}"/>
              </a:ext>
            </a:extLst>
          </p:cNvPr>
          <p:cNvGrpSpPr/>
          <p:nvPr/>
        </p:nvGrpSpPr>
        <p:grpSpPr>
          <a:xfrm>
            <a:off x="1286103" y="960821"/>
            <a:ext cx="8661988" cy="1717714"/>
            <a:chOff x="954285" y="797113"/>
            <a:chExt cx="10005313" cy="1984102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283ADB71-094C-1101-788D-E57A84E01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4285" y="797113"/>
              <a:ext cx="10005313" cy="1875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140DF0-2E7F-A0C6-4256-3C3F27A9183F}"/>
                </a:ext>
              </a:extLst>
            </p:cNvPr>
            <p:cNvSpPr/>
            <p:nvPr/>
          </p:nvSpPr>
          <p:spPr>
            <a:xfrm>
              <a:off x="1054626" y="2140302"/>
              <a:ext cx="2645196" cy="640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 change = </a:t>
            </a:r>
            <a:r>
              <a:rPr lang="en-US" dirty="0" err="1"/>
              <a:t>colonizations</a:t>
            </a:r>
            <a:r>
              <a:rPr lang="en-US" dirty="0"/>
              <a:t> - extinctions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5E13C3-6779-126A-F230-57A9A21EB87F}"/>
              </a:ext>
            </a:extLst>
          </p:cNvPr>
          <p:cNvSpPr txBox="1"/>
          <p:nvPr/>
        </p:nvSpPr>
        <p:spPr>
          <a:xfrm>
            <a:off x="331931" y="5810935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Leroy et al. (2023) </a:t>
            </a:r>
            <a:r>
              <a:rPr lang="en-US" i="1" dirty="0" err="1"/>
              <a:t>Ecography</a:t>
            </a:r>
            <a:endParaRPr lang="en-US" i="1" dirty="0"/>
          </a:p>
          <a:p>
            <a:r>
              <a:rPr lang="en-US" dirty="0"/>
              <a:t>Chase et al. (2019)</a:t>
            </a:r>
            <a:r>
              <a:rPr lang="en-US" i="1" dirty="0"/>
              <a:t> Oikos</a:t>
            </a:r>
            <a:endParaRPr lang="cs-CZ" i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726B19-2103-BEBA-9046-0830D9C5124D}"/>
              </a:ext>
            </a:extLst>
          </p:cNvPr>
          <p:cNvCxnSpPr>
            <a:cxnSpLocks/>
          </p:cNvCxnSpPr>
          <p:nvPr/>
        </p:nvCxnSpPr>
        <p:spPr>
          <a:xfrm>
            <a:off x="474772" y="577311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8588EDC-390E-C820-B532-EB26090A2572}"/>
              </a:ext>
            </a:extLst>
          </p:cNvPr>
          <p:cNvSpPr/>
          <p:nvPr/>
        </p:nvSpPr>
        <p:spPr>
          <a:xfrm>
            <a:off x="3643559" y="2350073"/>
            <a:ext cx="457553" cy="752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15873D-FFC5-63DD-6992-923021FD2170}"/>
              </a:ext>
            </a:extLst>
          </p:cNvPr>
          <p:cNvGrpSpPr/>
          <p:nvPr/>
        </p:nvGrpSpPr>
        <p:grpSpPr>
          <a:xfrm>
            <a:off x="9670297" y="3958542"/>
            <a:ext cx="2050442" cy="2522983"/>
            <a:chOff x="9557369" y="3534577"/>
            <a:chExt cx="2050442" cy="25229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93873A-EF0D-0FB6-2C57-1C9038764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369" y="3534577"/>
              <a:ext cx="2050442" cy="2050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2784D-7EAE-47AF-E69B-E5A83F1BCFB4}"/>
                </a:ext>
              </a:extLst>
            </p:cNvPr>
            <p:cNvSpPr txBox="1"/>
            <p:nvPr/>
          </p:nvSpPr>
          <p:spPr>
            <a:xfrm>
              <a:off x="9767379" y="5688228"/>
              <a:ext cx="17107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dirty="0"/>
                <a:t>Francois Leroy</a:t>
              </a:r>
            </a:p>
          </p:txBody>
        </p:sp>
      </p:grp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8578CD-2948-6E5C-A2C1-9F2A67DF8D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204" y="2721184"/>
            <a:ext cx="4314677" cy="31798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6003E5-4CA6-893D-6781-53304D57ABFB}"/>
              </a:ext>
            </a:extLst>
          </p:cNvPr>
          <p:cNvSpPr/>
          <p:nvPr/>
        </p:nvSpPr>
        <p:spPr>
          <a:xfrm>
            <a:off x="3795959" y="2502473"/>
            <a:ext cx="457553" cy="752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54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Related concepts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BEB7D22-3EB2-D701-A77C-6BA6446C7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STAR, rarefaction curves, endemics-area relationships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18993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76285-2BCB-C257-3620-F98929F59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4B7FE-9961-4407-04F4-3BF0CE8C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</a:t>
            </a:r>
            <a:r>
              <a:rPr lang="en-US" b="1" dirty="0"/>
              <a:t>Endemics-Area relationship (EAR)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9B640-28C4-A621-CAE4-7EDEED38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AB941-27A9-DE9E-C5DD-76A9D537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927E77-524B-5851-29DC-38BAB01F9448}"/>
              </a:ext>
            </a:extLst>
          </p:cNvPr>
          <p:cNvGrpSpPr/>
          <p:nvPr/>
        </p:nvGrpSpPr>
        <p:grpSpPr>
          <a:xfrm>
            <a:off x="1343025" y="1315071"/>
            <a:ext cx="4558304" cy="4057425"/>
            <a:chOff x="7354064" y="1484926"/>
            <a:chExt cx="4558304" cy="40574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B6D9E9-773F-FA8B-DD87-A795962C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354064" y="1484926"/>
              <a:ext cx="4558304" cy="3613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FE61EA-DEB6-57A1-411C-BBCB41437276}"/>
                </a:ext>
              </a:extLst>
            </p:cNvPr>
            <p:cNvSpPr txBox="1"/>
            <p:nvPr/>
          </p:nvSpPr>
          <p:spPr>
            <a:xfrm>
              <a:off x="8457253" y="5203797"/>
              <a:ext cx="2351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Deforestation of Borneo</a:t>
              </a:r>
              <a:endParaRPr lang="cs-C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A45AB936-480B-EBF3-F63B-4C1540E2F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15" y="1492377"/>
            <a:ext cx="3677435" cy="36912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A538D12-53A5-3574-5738-7FD16460EAA1}"/>
              </a:ext>
            </a:extLst>
          </p:cNvPr>
          <p:cNvSpPr txBox="1"/>
          <p:nvPr/>
        </p:nvSpPr>
        <p:spPr>
          <a:xfrm>
            <a:off x="7396251" y="1370276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Encountered species follow</a:t>
            </a:r>
          </a:p>
          <a:p>
            <a:r>
              <a:rPr lang="en-US" sz="1400" dirty="0">
                <a:solidFill>
                  <a:srgbClr val="00B0F0"/>
                </a:solidFill>
              </a:rPr>
              <a:t>standard species-area relationship (SAR)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FEC661-B1B0-F4C6-8EE8-7E48A9A79209}"/>
              </a:ext>
            </a:extLst>
          </p:cNvPr>
          <p:cNvSpPr txBox="1"/>
          <p:nvPr/>
        </p:nvSpPr>
        <p:spPr>
          <a:xfrm>
            <a:off x="8944446" y="4260291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Lost species follow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endemics-area relationship (EAR)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818FA7-C8AC-955C-7146-46DA24F65149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Keil, St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orch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6E80EB-327A-C5F8-D7D5-10AFBB09F007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96B00-735C-2C98-51EC-0D34FDEA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AA5B-9111-F810-C71C-13207913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</a:t>
            </a:r>
            <a:r>
              <a:rPr lang="en-US" b="1" dirty="0"/>
              <a:t>Endemics-Area relationship (EAR)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78663-6706-7D58-E012-81F7164FB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82DF-94E4-2CE7-DF1A-BA9CF747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35B9A713-9CB2-F0EC-0969-C4C771F44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15" y="1492377"/>
            <a:ext cx="3677435" cy="36912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D31569-8709-6F9A-EF7A-BC0FE7BD0471}"/>
              </a:ext>
            </a:extLst>
          </p:cNvPr>
          <p:cNvSpPr txBox="1"/>
          <p:nvPr/>
        </p:nvSpPr>
        <p:spPr>
          <a:xfrm>
            <a:off x="7396251" y="1370276"/>
            <a:ext cx="3507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Encountered species follow</a:t>
            </a:r>
          </a:p>
          <a:p>
            <a:r>
              <a:rPr lang="en-US" sz="1400" dirty="0">
                <a:solidFill>
                  <a:srgbClr val="00B0F0"/>
                </a:solidFill>
              </a:rPr>
              <a:t>standard species-area relationship (SAR)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B21AD9-EF46-A2E3-9477-EB90BCEB1CB3}"/>
              </a:ext>
            </a:extLst>
          </p:cNvPr>
          <p:cNvSpPr txBox="1"/>
          <p:nvPr/>
        </p:nvSpPr>
        <p:spPr>
          <a:xfrm>
            <a:off x="8944446" y="4260291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Lost species follow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endemics-area relationship (EAR)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52703A-8423-33EB-B5D4-388AEB762FB3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Keil, St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orch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758775-BD3C-DD1A-75EB-37145B47E3A7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81056BD-EF0F-30BB-A5A5-0533AF9DA6C8}"/>
              </a:ext>
            </a:extLst>
          </p:cNvPr>
          <p:cNvGrpSpPr/>
          <p:nvPr/>
        </p:nvGrpSpPr>
        <p:grpSpPr>
          <a:xfrm>
            <a:off x="1827859" y="1988110"/>
            <a:ext cx="3320459" cy="2586241"/>
            <a:chOff x="7571874" y="1090862"/>
            <a:chExt cx="2708422" cy="210953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37A66D4-95F5-0CDC-A33D-497C27D03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2" t="3211" r="5709" b="5629"/>
            <a:stretch/>
          </p:blipFill>
          <p:spPr>
            <a:xfrm>
              <a:off x="7571874" y="1090862"/>
              <a:ext cx="2675976" cy="2109537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5CA334A-1111-ABCC-6A30-90764EFB6FE4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77" y="2163559"/>
              <a:ext cx="8662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63D676-10E2-D360-7D41-379BDA44748D}"/>
                </a:ext>
              </a:extLst>
            </p:cNvPr>
            <p:cNvSpPr txBox="1"/>
            <p:nvPr/>
          </p:nvSpPr>
          <p:spPr>
            <a:xfrm>
              <a:off x="9343821" y="1819438"/>
              <a:ext cx="9364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Direction of </a:t>
              </a:r>
            </a:p>
            <a:p>
              <a:pPr algn="ctr"/>
              <a:r>
                <a:rPr lang="en-US" sz="1100" dirty="0"/>
                <a:t> loss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419EBE-4F9E-C667-8F16-F44921CB897E}"/>
                </a:ext>
              </a:extLst>
            </p:cNvPr>
            <p:cNvSpPr txBox="1"/>
            <p:nvPr/>
          </p:nvSpPr>
          <p:spPr>
            <a:xfrm>
              <a:off x="8858410" y="2596248"/>
              <a:ext cx="11641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Species range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76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3C260-6487-D6DA-E517-800959A6E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915E2-F7FF-FA41-8D4E-BB3DA6540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It matters how habitats are lost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332A6-7057-4F76-EC64-D08FFEF5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3C76F-710B-458F-E072-2C11965A3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63BB9-466D-66C1-4109-4E14D71CF34B}"/>
              </a:ext>
            </a:extLst>
          </p:cNvPr>
          <p:cNvSpPr txBox="1"/>
          <p:nvPr/>
        </p:nvSpPr>
        <p:spPr>
          <a:xfrm>
            <a:off x="284014" y="6125255"/>
            <a:ext cx="4769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/>
              <a:t>Keil, </a:t>
            </a:r>
            <a:r>
              <a:rPr lang="cs-CZ" sz="1600" dirty="0" err="1"/>
              <a:t>Storch</a:t>
            </a:r>
            <a:r>
              <a:rPr lang="cs-CZ" sz="1600" dirty="0"/>
              <a:t> </a:t>
            </a:r>
            <a:r>
              <a:rPr lang="en-GB" sz="1600" dirty="0"/>
              <a:t>&amp; </a:t>
            </a:r>
            <a:r>
              <a:rPr lang="en-GB" sz="1600" dirty="0" err="1"/>
              <a:t>Jetz</a:t>
            </a:r>
            <a:r>
              <a:rPr lang="en-US" sz="1600" dirty="0"/>
              <a:t> (2015) </a:t>
            </a:r>
            <a:r>
              <a:rPr lang="en-US" sz="1600" i="1" dirty="0"/>
              <a:t>Nature Communications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C31E00-3F38-4744-BE48-65924C70886F}"/>
              </a:ext>
            </a:extLst>
          </p:cNvPr>
          <p:cNvCxnSpPr>
            <a:cxnSpLocks/>
          </p:cNvCxnSpPr>
          <p:nvPr/>
        </p:nvCxnSpPr>
        <p:spPr>
          <a:xfrm>
            <a:off x="360214" y="606427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49184-2986-6AAA-316F-10857E80AF1E}"/>
              </a:ext>
            </a:extLst>
          </p:cNvPr>
          <p:cNvGrpSpPr/>
          <p:nvPr/>
        </p:nvGrpSpPr>
        <p:grpSpPr>
          <a:xfrm>
            <a:off x="6288601" y="1095177"/>
            <a:ext cx="5108717" cy="4353378"/>
            <a:chOff x="1206061" y="1079937"/>
            <a:chExt cx="5108717" cy="4353378"/>
          </a:xfrm>
        </p:grpSpPr>
        <p:pic>
          <p:nvPicPr>
            <p:cNvPr id="10244" name="Picture 4" descr="Figure 1">
              <a:extLst>
                <a:ext uri="{FF2B5EF4-FFF2-40B4-BE49-F238E27FC236}">
                  <a16:creationId xmlns:a16="http://schemas.microsoft.com/office/drawing/2014/main" id="{53BAEF5E-D478-229B-5408-B1A700D801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1409700" y="1229424"/>
              <a:ext cx="4505325" cy="419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9E40E5-C6C6-042A-F44E-5C826C428861}"/>
                </a:ext>
              </a:extLst>
            </p:cNvPr>
            <p:cNvSpPr/>
            <p:nvPr/>
          </p:nvSpPr>
          <p:spPr>
            <a:xfrm>
              <a:off x="2155677" y="1327402"/>
              <a:ext cx="3639425" cy="36017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EB9927-26AB-A235-1F96-989D2DA41D5D}"/>
                </a:ext>
              </a:extLst>
            </p:cNvPr>
            <p:cNvSpPr txBox="1"/>
            <p:nvPr/>
          </p:nvSpPr>
          <p:spPr>
            <a:xfrm>
              <a:off x="2659749" y="5063983"/>
              <a:ext cx="25058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Destroyed living space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0D93EF-0AA9-F276-1C38-0A232119E44B}"/>
                </a:ext>
              </a:extLst>
            </p:cNvPr>
            <p:cNvSpPr txBox="1"/>
            <p:nvPr/>
          </p:nvSpPr>
          <p:spPr>
            <a:xfrm rot="16200000">
              <a:off x="769304" y="2982002"/>
              <a:ext cx="192606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Lost </a:t>
              </a:r>
            </a:p>
            <a:p>
              <a:pPr algn="ctr"/>
              <a:r>
                <a:rPr lang="en-US" dirty="0"/>
                <a:t>biodiversity 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F46CE2B-544B-F607-FBE3-B4C742521F5C}"/>
                </a:ext>
              </a:extLst>
            </p:cNvPr>
            <p:cNvSpPr/>
            <p:nvPr/>
          </p:nvSpPr>
          <p:spPr>
            <a:xfrm>
              <a:off x="2144110" y="1655379"/>
              <a:ext cx="3639425" cy="3271345"/>
            </a:xfrm>
            <a:custGeom>
              <a:avLst/>
              <a:gdLst>
                <a:gd name="connsiteX0" fmla="*/ 0 w 3639425"/>
                <a:gd name="connsiteY0" fmla="*/ 3271345 h 3271345"/>
                <a:gd name="connsiteX1" fmla="*/ 1032642 w 3639425"/>
                <a:gd name="connsiteY1" fmla="*/ 2916621 h 3271345"/>
                <a:gd name="connsiteX2" fmla="*/ 1718442 w 3639425"/>
                <a:gd name="connsiteY2" fmla="*/ 2680138 h 3271345"/>
                <a:gd name="connsiteX3" fmla="*/ 2254469 w 3639425"/>
                <a:gd name="connsiteY3" fmla="*/ 2246587 h 3271345"/>
                <a:gd name="connsiteX4" fmla="*/ 2877207 w 3639425"/>
                <a:gd name="connsiteY4" fmla="*/ 1702676 h 3271345"/>
                <a:gd name="connsiteX5" fmla="*/ 3397469 w 3639425"/>
                <a:gd name="connsiteY5" fmla="*/ 1198180 h 3271345"/>
                <a:gd name="connsiteX6" fmla="*/ 3618187 w 3639425"/>
                <a:gd name="connsiteY6" fmla="*/ 646387 h 3271345"/>
                <a:gd name="connsiteX7" fmla="*/ 3618187 w 3639425"/>
                <a:gd name="connsiteY7" fmla="*/ 0 h 327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9425" h="3271345">
                  <a:moveTo>
                    <a:pt x="0" y="3271345"/>
                  </a:moveTo>
                  <a:lnTo>
                    <a:pt x="1032642" y="2916621"/>
                  </a:lnTo>
                  <a:cubicBezTo>
                    <a:pt x="1319049" y="2818086"/>
                    <a:pt x="1514804" y="2791810"/>
                    <a:pt x="1718442" y="2680138"/>
                  </a:cubicBezTo>
                  <a:cubicBezTo>
                    <a:pt x="1922080" y="2568466"/>
                    <a:pt x="2061342" y="2409497"/>
                    <a:pt x="2254469" y="2246587"/>
                  </a:cubicBezTo>
                  <a:cubicBezTo>
                    <a:pt x="2447596" y="2083677"/>
                    <a:pt x="2686707" y="1877410"/>
                    <a:pt x="2877207" y="1702676"/>
                  </a:cubicBezTo>
                  <a:cubicBezTo>
                    <a:pt x="3067707" y="1527941"/>
                    <a:pt x="3273972" y="1374228"/>
                    <a:pt x="3397469" y="1198180"/>
                  </a:cubicBezTo>
                  <a:cubicBezTo>
                    <a:pt x="3520966" y="1022132"/>
                    <a:pt x="3581401" y="846084"/>
                    <a:pt x="3618187" y="646387"/>
                  </a:cubicBezTo>
                  <a:cubicBezTo>
                    <a:pt x="3654973" y="446690"/>
                    <a:pt x="3636580" y="223345"/>
                    <a:pt x="3618187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A380EC0-8F75-FCDF-D0E0-750CD3EE2F46}"/>
                </a:ext>
              </a:extLst>
            </p:cNvPr>
            <p:cNvSpPr/>
            <p:nvPr/>
          </p:nvSpPr>
          <p:spPr>
            <a:xfrm>
              <a:off x="2167759" y="1647497"/>
              <a:ext cx="3594538" cy="3271344"/>
            </a:xfrm>
            <a:custGeom>
              <a:avLst/>
              <a:gdLst>
                <a:gd name="connsiteX0" fmla="*/ 0 w 3594538"/>
                <a:gd name="connsiteY0" fmla="*/ 3271344 h 3271344"/>
                <a:gd name="connsiteX1" fmla="*/ 1079938 w 3594538"/>
                <a:gd name="connsiteY1" fmla="*/ 3239813 h 3271344"/>
                <a:gd name="connsiteX2" fmla="*/ 1954924 w 3594538"/>
                <a:gd name="connsiteY2" fmla="*/ 3129455 h 3271344"/>
                <a:gd name="connsiteX3" fmla="*/ 2601310 w 3594538"/>
                <a:gd name="connsiteY3" fmla="*/ 2869324 h 3271344"/>
                <a:gd name="connsiteX4" fmla="*/ 3105807 w 3594538"/>
                <a:gd name="connsiteY4" fmla="*/ 2427889 h 3271344"/>
                <a:gd name="connsiteX5" fmla="*/ 3263462 w 3594538"/>
                <a:gd name="connsiteY5" fmla="*/ 2128344 h 3271344"/>
                <a:gd name="connsiteX6" fmla="*/ 3476296 w 3594538"/>
                <a:gd name="connsiteY6" fmla="*/ 1229710 h 3271344"/>
                <a:gd name="connsiteX7" fmla="*/ 3594538 w 3594538"/>
                <a:gd name="connsiteY7" fmla="*/ 0 h 327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94538" h="3271344">
                  <a:moveTo>
                    <a:pt x="0" y="3271344"/>
                  </a:moveTo>
                  <a:cubicBezTo>
                    <a:pt x="377058" y="3267402"/>
                    <a:pt x="754117" y="3263461"/>
                    <a:pt x="1079938" y="3239813"/>
                  </a:cubicBezTo>
                  <a:cubicBezTo>
                    <a:pt x="1405759" y="3216165"/>
                    <a:pt x="1701362" y="3191203"/>
                    <a:pt x="1954924" y="3129455"/>
                  </a:cubicBezTo>
                  <a:cubicBezTo>
                    <a:pt x="2208486" y="3067707"/>
                    <a:pt x="2409496" y="2986252"/>
                    <a:pt x="2601310" y="2869324"/>
                  </a:cubicBezTo>
                  <a:cubicBezTo>
                    <a:pt x="2793124" y="2752396"/>
                    <a:pt x="2995448" y="2551386"/>
                    <a:pt x="3105807" y="2427889"/>
                  </a:cubicBezTo>
                  <a:cubicBezTo>
                    <a:pt x="3216166" y="2304392"/>
                    <a:pt x="3201714" y="2328040"/>
                    <a:pt x="3263462" y="2128344"/>
                  </a:cubicBezTo>
                  <a:cubicBezTo>
                    <a:pt x="3325210" y="1928648"/>
                    <a:pt x="3421117" y="1584434"/>
                    <a:pt x="3476296" y="1229710"/>
                  </a:cubicBezTo>
                  <a:cubicBezTo>
                    <a:pt x="3531475" y="874986"/>
                    <a:pt x="3563006" y="437493"/>
                    <a:pt x="3594538" y="0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9E7837-DDA8-D2FD-AD26-EF75C74F5A91}"/>
                </a:ext>
              </a:extLst>
            </p:cNvPr>
            <p:cNvSpPr/>
            <p:nvPr/>
          </p:nvSpPr>
          <p:spPr>
            <a:xfrm>
              <a:off x="1206061" y="1079937"/>
              <a:ext cx="878333" cy="10957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768F16-4870-923B-B770-FC7B83A2DF82}"/>
                </a:ext>
              </a:extLst>
            </p:cNvPr>
            <p:cNvSpPr txBox="1"/>
            <p:nvPr/>
          </p:nvSpPr>
          <p:spPr>
            <a:xfrm rot="19112399">
              <a:off x="3327874" y="3356651"/>
              <a:ext cx="24191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 destroy from the outside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F1909F-09A3-6297-0E07-93F5CF174C8A}"/>
                </a:ext>
              </a:extLst>
            </p:cNvPr>
            <p:cNvSpPr txBox="1"/>
            <p:nvPr/>
          </p:nvSpPr>
          <p:spPr>
            <a:xfrm rot="19112399">
              <a:off x="4312370" y="4115503"/>
              <a:ext cx="2002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We destroy from within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4506BC8-FC31-6E3D-DA7F-2DB6BC6EEED4}"/>
              </a:ext>
            </a:extLst>
          </p:cNvPr>
          <p:cNvSpPr/>
          <p:nvPr/>
        </p:nvSpPr>
        <p:spPr>
          <a:xfrm>
            <a:off x="10462134" y="4977778"/>
            <a:ext cx="878333" cy="534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F2CB57-FE0C-A51A-BEE0-7F1A333A6990}"/>
              </a:ext>
            </a:extLst>
          </p:cNvPr>
          <p:cNvSpPr/>
          <p:nvPr/>
        </p:nvSpPr>
        <p:spPr>
          <a:xfrm>
            <a:off x="6149338" y="1375998"/>
            <a:ext cx="925124" cy="5340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100%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CB8E03-D23E-B6F0-462F-9D0459E89AB3}"/>
              </a:ext>
            </a:extLst>
          </p:cNvPr>
          <p:cNvGrpSpPr/>
          <p:nvPr/>
        </p:nvGrpSpPr>
        <p:grpSpPr>
          <a:xfrm>
            <a:off x="1343025" y="1315071"/>
            <a:ext cx="4558304" cy="4057425"/>
            <a:chOff x="7354064" y="1484926"/>
            <a:chExt cx="4558304" cy="405742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127AB5D-AF2A-0357-E304-CE5DC10B4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7354064" y="1484926"/>
              <a:ext cx="4558304" cy="3613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A81A0B8-7451-8D33-0D94-7A0DD408E162}"/>
                </a:ext>
              </a:extLst>
            </p:cNvPr>
            <p:cNvSpPr txBox="1"/>
            <p:nvPr/>
          </p:nvSpPr>
          <p:spPr>
            <a:xfrm>
              <a:off x="8457253" y="5203797"/>
              <a:ext cx="2351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Deforestation of Borneo</a:t>
              </a:r>
              <a:endParaRPr lang="cs-CZ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213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Species-time-area relationship (STAR) – species also increase with time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Adler et al. (2004)</a:t>
            </a:r>
            <a:r>
              <a:rPr lang="en-US" sz="1600" i="1" dirty="0"/>
              <a:t> Ecology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3AC53C6-AA25-1386-39A7-C55AC9300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83" y="1007071"/>
            <a:ext cx="4901560" cy="4901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2DBC7-F12A-798A-959A-E62FE361C6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80644" y="1350487"/>
            <a:ext cx="4668220" cy="4408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975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curves: </a:t>
            </a:r>
            <a:r>
              <a:rPr lang="en-US" b="1" dirty="0"/>
              <a:t>Individual-based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B8DA9-A963-4BE8-8B63-A9F494AE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" t="50201"/>
          <a:stretch/>
        </p:blipFill>
        <p:spPr>
          <a:xfrm>
            <a:off x="1316951" y="1814087"/>
            <a:ext cx="5785426" cy="3513221"/>
          </a:xfrm>
          <a:prstGeom prst="rect">
            <a:avLst/>
          </a:prstGeom>
        </p:spPr>
      </p:pic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0D33C3B-70A5-8ACA-F16B-4EAB5421D404}"/>
              </a:ext>
            </a:extLst>
          </p:cNvPr>
          <p:cNvGrpSpPr/>
          <p:nvPr/>
        </p:nvGrpSpPr>
        <p:grpSpPr>
          <a:xfrm>
            <a:off x="5837346" y="1325020"/>
            <a:ext cx="930229" cy="937564"/>
            <a:chOff x="8636410" y="2799347"/>
            <a:chExt cx="1316226" cy="132660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F18E08-BD30-CDD3-17E8-9504BF81A36E}"/>
                </a:ext>
              </a:extLst>
            </p:cNvPr>
            <p:cNvSpPr/>
            <p:nvPr/>
          </p:nvSpPr>
          <p:spPr>
            <a:xfrm>
              <a:off x="8636410" y="299248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DB13F18-39AF-6808-99E3-00657F586B21}"/>
                </a:ext>
              </a:extLst>
            </p:cNvPr>
            <p:cNvSpPr/>
            <p:nvPr/>
          </p:nvSpPr>
          <p:spPr>
            <a:xfrm>
              <a:off x="8665236" y="3250345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0026BE-8CC7-4D46-9237-F274F95A70E4}"/>
                </a:ext>
              </a:extLst>
            </p:cNvPr>
            <p:cNvSpPr/>
            <p:nvPr/>
          </p:nvSpPr>
          <p:spPr>
            <a:xfrm>
              <a:off x="8869606" y="294427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224D45-9F12-6C8A-829E-FA6BB1992F52}"/>
                </a:ext>
              </a:extLst>
            </p:cNvPr>
            <p:cNvSpPr/>
            <p:nvPr/>
          </p:nvSpPr>
          <p:spPr>
            <a:xfrm>
              <a:off x="9022209" y="32757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B91E539-028E-084A-2CBD-845D529F3A88}"/>
                </a:ext>
              </a:extLst>
            </p:cNvPr>
            <p:cNvSpPr/>
            <p:nvPr/>
          </p:nvSpPr>
          <p:spPr>
            <a:xfrm>
              <a:off x="9139526" y="30528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4D7F63-0DB5-A1B1-87DD-4006DBBD589E}"/>
                </a:ext>
              </a:extLst>
            </p:cNvPr>
            <p:cNvSpPr/>
            <p:nvPr/>
          </p:nvSpPr>
          <p:spPr>
            <a:xfrm>
              <a:off x="8977578" y="279934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3AC305-E0B8-44BB-BDCE-CDCDD08F3C6A}"/>
                </a:ext>
              </a:extLst>
            </p:cNvPr>
            <p:cNvSpPr/>
            <p:nvPr/>
          </p:nvSpPr>
          <p:spPr>
            <a:xfrm>
              <a:off x="9548759" y="300663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1340D1-04C9-B2D4-2F10-20B0FA384695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288DA9-BA61-0C48-AD4B-69A5BF08D85C}"/>
                </a:ext>
              </a:extLst>
            </p:cNvPr>
            <p:cNvSpPr/>
            <p:nvPr/>
          </p:nvSpPr>
          <p:spPr>
            <a:xfrm>
              <a:off x="9422783" y="32502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EA24C0-CA46-B3CF-6BC9-1286F51E4882}"/>
                </a:ext>
              </a:extLst>
            </p:cNvPr>
            <p:cNvSpPr/>
            <p:nvPr/>
          </p:nvSpPr>
          <p:spPr>
            <a:xfrm>
              <a:off x="9592619" y="327132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EFCD9D-9439-BF5D-44E4-A3D3FD464F4B}"/>
                </a:ext>
              </a:extLst>
            </p:cNvPr>
            <p:cNvSpPr/>
            <p:nvPr/>
          </p:nvSpPr>
          <p:spPr>
            <a:xfrm>
              <a:off x="9313069" y="299896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6D42A26-91F7-823F-EB83-720D1E2B86C5}"/>
                </a:ext>
              </a:extLst>
            </p:cNvPr>
            <p:cNvSpPr/>
            <p:nvPr/>
          </p:nvSpPr>
          <p:spPr>
            <a:xfrm>
              <a:off x="9742443" y="289700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5B8A55-D2A9-461C-AA78-9370533C12BE}"/>
                </a:ext>
              </a:extLst>
            </p:cNvPr>
            <p:cNvSpPr/>
            <p:nvPr/>
          </p:nvSpPr>
          <p:spPr>
            <a:xfrm>
              <a:off x="944043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AF9387-B35C-3CF9-D4FC-CD1D2E8F36FF}"/>
                </a:ext>
              </a:extLst>
            </p:cNvPr>
            <p:cNvSpPr/>
            <p:nvPr/>
          </p:nvSpPr>
          <p:spPr>
            <a:xfrm>
              <a:off x="9801101" y="32227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1AA5C55-A130-3F20-A8AB-333EF6F31B62}"/>
                </a:ext>
              </a:extLst>
            </p:cNvPr>
            <p:cNvSpPr/>
            <p:nvPr/>
          </p:nvSpPr>
          <p:spPr>
            <a:xfrm>
              <a:off x="9474657" y="361477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6B9E1F-D94A-D39D-EF38-AA792FEBD018}"/>
                </a:ext>
              </a:extLst>
            </p:cNvPr>
            <p:cNvSpPr/>
            <p:nvPr/>
          </p:nvSpPr>
          <p:spPr>
            <a:xfrm>
              <a:off x="9567533" y="370584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07144F6-EF70-8C05-A811-254895E7B677}"/>
                </a:ext>
              </a:extLst>
            </p:cNvPr>
            <p:cNvSpPr/>
            <p:nvPr/>
          </p:nvSpPr>
          <p:spPr>
            <a:xfrm>
              <a:off x="9383041" y="38930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F505C1-8BD5-F47A-369E-EFDAADFE0728}"/>
                </a:ext>
              </a:extLst>
            </p:cNvPr>
            <p:cNvSpPr/>
            <p:nvPr/>
          </p:nvSpPr>
          <p:spPr>
            <a:xfrm>
              <a:off x="9552876" y="39141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56705C-89CA-22AA-11D5-24AC0412D6D2}"/>
                </a:ext>
              </a:extLst>
            </p:cNvPr>
            <p:cNvSpPr/>
            <p:nvPr/>
          </p:nvSpPr>
          <p:spPr>
            <a:xfrm>
              <a:off x="9323123" y="366335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AD1C99-E0E9-3A74-89A2-52699A7412AD}"/>
                </a:ext>
              </a:extLst>
            </p:cNvPr>
            <p:cNvSpPr/>
            <p:nvPr/>
          </p:nvSpPr>
          <p:spPr>
            <a:xfrm>
              <a:off x="9668342" y="3505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965B9CA-0D8D-F4D8-0B0D-980CACBD6F28}"/>
                </a:ext>
              </a:extLst>
            </p:cNvPr>
            <p:cNvSpPr/>
            <p:nvPr/>
          </p:nvSpPr>
          <p:spPr>
            <a:xfrm>
              <a:off x="9407911" y="343314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E209D3-CAE8-7574-8912-E8D03D0E5C8A}"/>
                </a:ext>
              </a:extLst>
            </p:cNvPr>
            <p:cNvSpPr/>
            <p:nvPr/>
          </p:nvSpPr>
          <p:spPr>
            <a:xfrm>
              <a:off x="9727000" y="383091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D092B3-E5D6-E657-FF13-9EFF57F4ECC4}"/>
                </a:ext>
              </a:extLst>
            </p:cNvPr>
            <p:cNvSpPr/>
            <p:nvPr/>
          </p:nvSpPr>
          <p:spPr>
            <a:xfrm>
              <a:off x="8999775" y="3644983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BAAFAB-9369-FDEB-ECF2-B8BEF1EEF28F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B3227A-3F79-2885-8F9D-AEAB47F91EA5}"/>
                </a:ext>
              </a:extLst>
            </p:cNvPr>
            <p:cNvSpPr/>
            <p:nvPr/>
          </p:nvSpPr>
          <p:spPr>
            <a:xfrm>
              <a:off x="8675337" y="38928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F55DAE0-6371-D17A-3F71-6911F6E8F607}"/>
                </a:ext>
              </a:extLst>
            </p:cNvPr>
            <p:cNvSpPr/>
            <p:nvPr/>
          </p:nvSpPr>
          <p:spPr>
            <a:xfrm>
              <a:off x="8845173" y="3913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F3F1537-A542-602D-7ABF-4A4FC59A37B6}"/>
                </a:ext>
              </a:extLst>
            </p:cNvPr>
            <p:cNvSpPr/>
            <p:nvPr/>
          </p:nvSpPr>
          <p:spPr>
            <a:xfrm>
              <a:off x="8649778" y="369780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DD7E73-18A3-B441-069A-8BB9C43D7869}"/>
                </a:ext>
              </a:extLst>
            </p:cNvPr>
            <p:cNvSpPr/>
            <p:nvPr/>
          </p:nvSpPr>
          <p:spPr>
            <a:xfrm>
              <a:off x="8994998" y="3539592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ECA473B-8E1A-93CC-06E7-250FA9E8AB26}"/>
                </a:ext>
              </a:extLst>
            </p:cNvPr>
            <p:cNvSpPr/>
            <p:nvPr/>
          </p:nvSpPr>
          <p:spPr>
            <a:xfrm>
              <a:off x="8725633" y="348633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9B0D98-FCE9-525A-8E66-B2835BFC93D3}"/>
                </a:ext>
              </a:extLst>
            </p:cNvPr>
            <p:cNvSpPr/>
            <p:nvPr/>
          </p:nvSpPr>
          <p:spPr>
            <a:xfrm>
              <a:off x="9053656" y="386537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11A5A6A-C265-9196-06C5-DBD4796E7E90}"/>
                </a:ext>
              </a:extLst>
            </p:cNvPr>
            <p:cNvSpPr/>
            <p:nvPr/>
          </p:nvSpPr>
          <p:spPr>
            <a:xfrm>
              <a:off x="8729286" y="3083553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B564CD-904E-5B31-8C25-69EAC76055E7}"/>
                </a:ext>
              </a:extLst>
            </p:cNvPr>
            <p:cNvSpPr/>
            <p:nvPr/>
          </p:nvSpPr>
          <p:spPr>
            <a:xfrm>
              <a:off x="8846100" y="336909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CAB66A3-E0EE-7555-66CF-0357D644FA94}"/>
                </a:ext>
              </a:extLst>
            </p:cNvPr>
            <p:cNvSpPr/>
            <p:nvPr/>
          </p:nvSpPr>
          <p:spPr>
            <a:xfrm>
              <a:off x="8953137" y="316136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DA55B62-4DE0-42BC-2836-DA8C9C53A044}"/>
                </a:ext>
              </a:extLst>
            </p:cNvPr>
            <p:cNvSpPr/>
            <p:nvPr/>
          </p:nvSpPr>
          <p:spPr>
            <a:xfrm>
              <a:off x="9115085" y="336680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DE34000-9765-9C16-35D4-9E662CFBB50D}"/>
                </a:ext>
              </a:extLst>
            </p:cNvPr>
            <p:cNvSpPr/>
            <p:nvPr/>
          </p:nvSpPr>
          <p:spPr>
            <a:xfrm>
              <a:off x="9232402" y="314394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984D9C0-981F-8A25-607F-944087BB8288}"/>
                </a:ext>
              </a:extLst>
            </p:cNvPr>
            <p:cNvSpPr/>
            <p:nvPr/>
          </p:nvSpPr>
          <p:spPr>
            <a:xfrm>
              <a:off x="9070454" y="289041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41C2895-8CDF-61F7-3FDA-6F88332B39AA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96A0581-CEAE-42DC-3914-DE5B6EA491C2}"/>
                </a:ext>
              </a:extLst>
            </p:cNvPr>
            <p:cNvSpPr/>
            <p:nvPr/>
          </p:nvSpPr>
          <p:spPr>
            <a:xfrm>
              <a:off x="9734510" y="31887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876DC1-343E-6DDD-CA7B-7AC68ABDC40E}"/>
                </a:ext>
              </a:extLst>
            </p:cNvPr>
            <p:cNvSpPr/>
            <p:nvPr/>
          </p:nvSpPr>
          <p:spPr>
            <a:xfrm>
              <a:off x="9515659" y="33413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CE1320B-53C8-CB0D-DB2C-C6BD09A5F7B8}"/>
                </a:ext>
              </a:extLst>
            </p:cNvPr>
            <p:cNvSpPr/>
            <p:nvPr/>
          </p:nvSpPr>
          <p:spPr>
            <a:xfrm>
              <a:off x="9685495" y="336238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2" name="Oval 3071">
              <a:extLst>
                <a:ext uri="{FF2B5EF4-FFF2-40B4-BE49-F238E27FC236}">
                  <a16:creationId xmlns:a16="http://schemas.microsoft.com/office/drawing/2014/main" id="{C9CDD4A3-D93E-AE24-7A22-514CD33C351B}"/>
                </a:ext>
              </a:extLst>
            </p:cNvPr>
            <p:cNvSpPr/>
            <p:nvPr/>
          </p:nvSpPr>
          <p:spPr>
            <a:xfrm>
              <a:off x="9490100" y="314628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3" name="Oval 3072">
              <a:extLst>
                <a:ext uri="{FF2B5EF4-FFF2-40B4-BE49-F238E27FC236}">
                  <a16:creationId xmlns:a16="http://schemas.microsoft.com/office/drawing/2014/main" id="{8B154D83-C50C-D9E8-5961-B3A03BF410DE}"/>
                </a:ext>
              </a:extLst>
            </p:cNvPr>
            <p:cNvSpPr/>
            <p:nvPr/>
          </p:nvSpPr>
          <p:spPr>
            <a:xfrm>
              <a:off x="9835319" y="29880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5" name="Oval 3074">
              <a:extLst>
                <a:ext uri="{FF2B5EF4-FFF2-40B4-BE49-F238E27FC236}">
                  <a16:creationId xmlns:a16="http://schemas.microsoft.com/office/drawing/2014/main" id="{AF9EC98F-EA0C-7E91-B5DB-0A2B3F05F8D8}"/>
                </a:ext>
              </a:extLst>
            </p:cNvPr>
            <p:cNvSpPr/>
            <p:nvPr/>
          </p:nvSpPr>
          <p:spPr>
            <a:xfrm>
              <a:off x="957488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6" name="Oval 3075">
              <a:extLst>
                <a:ext uri="{FF2B5EF4-FFF2-40B4-BE49-F238E27FC236}">
                  <a16:creationId xmlns:a16="http://schemas.microsoft.com/office/drawing/2014/main" id="{F78A56B9-4243-E600-0520-D1CB41A099D6}"/>
                </a:ext>
              </a:extLst>
            </p:cNvPr>
            <p:cNvSpPr/>
            <p:nvPr/>
          </p:nvSpPr>
          <p:spPr>
            <a:xfrm>
              <a:off x="9274702" y="280722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7" name="Oval 3076">
              <a:extLst>
                <a:ext uri="{FF2B5EF4-FFF2-40B4-BE49-F238E27FC236}">
                  <a16:creationId xmlns:a16="http://schemas.microsoft.com/office/drawing/2014/main" id="{F9A11F92-AAD7-A2AB-10BB-BFFCAAE18E87}"/>
                </a:ext>
              </a:extLst>
            </p:cNvPr>
            <p:cNvSpPr/>
            <p:nvPr/>
          </p:nvSpPr>
          <p:spPr>
            <a:xfrm>
              <a:off x="9599330" y="366036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8" name="Oval 3077">
              <a:extLst>
                <a:ext uri="{FF2B5EF4-FFF2-40B4-BE49-F238E27FC236}">
                  <a16:creationId xmlns:a16="http://schemas.microsoft.com/office/drawing/2014/main" id="{7FC76D61-BF6D-34A7-C03A-B0035E2A9D08}"/>
                </a:ext>
              </a:extLst>
            </p:cNvPr>
            <p:cNvSpPr/>
            <p:nvPr/>
          </p:nvSpPr>
          <p:spPr>
            <a:xfrm>
              <a:off x="9660409" y="3796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9" name="Oval 3078">
              <a:extLst>
                <a:ext uri="{FF2B5EF4-FFF2-40B4-BE49-F238E27FC236}">
                  <a16:creationId xmlns:a16="http://schemas.microsoft.com/office/drawing/2014/main" id="{1DB4BAF0-B827-EB5A-206D-E0BFD95F7AE1}"/>
                </a:ext>
              </a:extLst>
            </p:cNvPr>
            <p:cNvSpPr/>
            <p:nvPr/>
          </p:nvSpPr>
          <p:spPr>
            <a:xfrm>
              <a:off x="9475917" y="39841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0" name="Oval 3079">
              <a:extLst>
                <a:ext uri="{FF2B5EF4-FFF2-40B4-BE49-F238E27FC236}">
                  <a16:creationId xmlns:a16="http://schemas.microsoft.com/office/drawing/2014/main" id="{E4D9994E-BFC2-22DD-F0B4-DBA6259561B3}"/>
                </a:ext>
              </a:extLst>
            </p:cNvPr>
            <p:cNvSpPr/>
            <p:nvPr/>
          </p:nvSpPr>
          <p:spPr>
            <a:xfrm>
              <a:off x="9645752" y="40051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DCB9D3EE-D7C2-F0ED-E4E1-31C5298F7996}"/>
                </a:ext>
              </a:extLst>
            </p:cNvPr>
            <p:cNvSpPr/>
            <p:nvPr/>
          </p:nvSpPr>
          <p:spPr>
            <a:xfrm>
              <a:off x="9415998" y="375442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9F58CB33-1B98-273F-4B16-69E4A825C7AB}"/>
                </a:ext>
              </a:extLst>
            </p:cNvPr>
            <p:cNvSpPr/>
            <p:nvPr/>
          </p:nvSpPr>
          <p:spPr>
            <a:xfrm>
              <a:off x="9761218" y="359620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B9166302-E057-3673-BAC7-CC036D6C9078}"/>
                </a:ext>
              </a:extLst>
            </p:cNvPr>
            <p:cNvSpPr/>
            <p:nvPr/>
          </p:nvSpPr>
          <p:spPr>
            <a:xfrm>
              <a:off x="9500787" y="352420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90FB1875-F99B-059E-345B-277E5B952CE8}"/>
                </a:ext>
              </a:extLst>
            </p:cNvPr>
            <p:cNvSpPr/>
            <p:nvPr/>
          </p:nvSpPr>
          <p:spPr>
            <a:xfrm>
              <a:off x="9819876" y="392198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10C53CB1-41C5-C863-0755-6FA6DA017500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22F3BC3D-7CD2-1FF5-1C48-B8231F2FA4DD}"/>
                </a:ext>
              </a:extLst>
            </p:cNvPr>
            <p:cNvSpPr/>
            <p:nvPr/>
          </p:nvSpPr>
          <p:spPr>
            <a:xfrm>
              <a:off x="8987065" y="383136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761A1DA3-7D83-85AF-0C7A-2C5E7FEC3811}"/>
                </a:ext>
              </a:extLst>
            </p:cNvPr>
            <p:cNvSpPr/>
            <p:nvPr/>
          </p:nvSpPr>
          <p:spPr>
            <a:xfrm>
              <a:off x="8768213" y="3983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3CBF0B8A-9D9B-37A9-AABC-8CB0CE246C23}"/>
                </a:ext>
              </a:extLst>
            </p:cNvPr>
            <p:cNvSpPr/>
            <p:nvPr/>
          </p:nvSpPr>
          <p:spPr>
            <a:xfrm>
              <a:off x="8938049" y="40049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5FBB1C91-1181-7C14-2F33-F765657F2882}"/>
                </a:ext>
              </a:extLst>
            </p:cNvPr>
            <p:cNvSpPr/>
            <p:nvPr/>
          </p:nvSpPr>
          <p:spPr>
            <a:xfrm>
              <a:off x="8742654" y="378887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Oval 3089">
              <a:extLst>
                <a:ext uri="{FF2B5EF4-FFF2-40B4-BE49-F238E27FC236}">
                  <a16:creationId xmlns:a16="http://schemas.microsoft.com/office/drawing/2014/main" id="{0AE19232-D826-4D8B-7211-51660FD36C00}"/>
                </a:ext>
              </a:extLst>
            </p:cNvPr>
            <p:cNvSpPr/>
            <p:nvPr/>
          </p:nvSpPr>
          <p:spPr>
            <a:xfrm>
              <a:off x="9087873" y="3630659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Oval 3090">
              <a:extLst>
                <a:ext uri="{FF2B5EF4-FFF2-40B4-BE49-F238E27FC236}">
                  <a16:creationId xmlns:a16="http://schemas.microsoft.com/office/drawing/2014/main" id="{6D21FA6D-EDB4-6C59-D0DE-3815F04453AD}"/>
                </a:ext>
              </a:extLst>
            </p:cNvPr>
            <p:cNvSpPr/>
            <p:nvPr/>
          </p:nvSpPr>
          <p:spPr>
            <a:xfrm>
              <a:off x="8827443" y="355866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Oval 3091">
              <a:extLst>
                <a:ext uri="{FF2B5EF4-FFF2-40B4-BE49-F238E27FC236}">
                  <a16:creationId xmlns:a16="http://schemas.microsoft.com/office/drawing/2014/main" id="{5F9D303D-3D13-8E01-1BCA-60A3F01B0105}"/>
                </a:ext>
              </a:extLst>
            </p:cNvPr>
            <p:cNvSpPr/>
            <p:nvPr/>
          </p:nvSpPr>
          <p:spPr>
            <a:xfrm>
              <a:off x="9146532" y="395643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3" name="Oval 3092">
              <a:extLst>
                <a:ext uri="{FF2B5EF4-FFF2-40B4-BE49-F238E27FC236}">
                  <a16:creationId xmlns:a16="http://schemas.microsoft.com/office/drawing/2014/main" id="{D21D140E-81C5-DF7A-FCDE-9D43651EBA9F}"/>
                </a:ext>
              </a:extLst>
            </p:cNvPr>
            <p:cNvSpPr/>
            <p:nvPr/>
          </p:nvSpPr>
          <p:spPr>
            <a:xfrm>
              <a:off x="9261498" y="3509884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1" name="Group 3160">
            <a:extLst>
              <a:ext uri="{FF2B5EF4-FFF2-40B4-BE49-F238E27FC236}">
                <a16:creationId xmlns:a16="http://schemas.microsoft.com/office/drawing/2014/main" id="{54E08198-2136-9D58-4222-21B9A8DA9AC5}"/>
              </a:ext>
            </a:extLst>
          </p:cNvPr>
          <p:cNvGrpSpPr/>
          <p:nvPr/>
        </p:nvGrpSpPr>
        <p:grpSpPr>
          <a:xfrm>
            <a:off x="3402980" y="1283850"/>
            <a:ext cx="873864" cy="932000"/>
            <a:chOff x="2524971" y="1093182"/>
            <a:chExt cx="1236472" cy="1318732"/>
          </a:xfrm>
        </p:grpSpPr>
        <p:sp>
          <p:nvSpPr>
            <p:cNvPr id="3098" name="Oval 3097">
              <a:extLst>
                <a:ext uri="{FF2B5EF4-FFF2-40B4-BE49-F238E27FC236}">
                  <a16:creationId xmlns:a16="http://schemas.microsoft.com/office/drawing/2014/main" id="{0784B5EB-855C-00B7-63F2-6A4B7C5ABDD9}"/>
                </a:ext>
              </a:extLst>
            </p:cNvPr>
            <p:cNvSpPr/>
            <p:nvPr/>
          </p:nvSpPr>
          <p:spPr>
            <a:xfrm>
              <a:off x="2524971" y="1502448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9" name="Oval 3098">
              <a:extLst>
                <a:ext uri="{FF2B5EF4-FFF2-40B4-BE49-F238E27FC236}">
                  <a16:creationId xmlns:a16="http://schemas.microsoft.com/office/drawing/2014/main" id="{4D11F72D-B26B-20FA-8FE8-B38CC15305EA}"/>
                </a:ext>
              </a:extLst>
            </p:cNvPr>
            <p:cNvSpPr/>
            <p:nvPr/>
          </p:nvSpPr>
          <p:spPr>
            <a:xfrm>
              <a:off x="2883921" y="161739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0" name="Oval 3099">
              <a:extLst>
                <a:ext uri="{FF2B5EF4-FFF2-40B4-BE49-F238E27FC236}">
                  <a16:creationId xmlns:a16="http://schemas.microsoft.com/office/drawing/2014/main" id="{D88E1CC0-427E-B06A-454F-3533AF824678}"/>
                </a:ext>
              </a:extLst>
            </p:cNvPr>
            <p:cNvSpPr/>
            <p:nvPr/>
          </p:nvSpPr>
          <p:spPr>
            <a:xfrm>
              <a:off x="2758167" y="145424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3" name="Oval 3102">
              <a:extLst>
                <a:ext uri="{FF2B5EF4-FFF2-40B4-BE49-F238E27FC236}">
                  <a16:creationId xmlns:a16="http://schemas.microsoft.com/office/drawing/2014/main" id="{B10E4472-6ADB-5AC6-B020-865E2CE38991}"/>
                </a:ext>
              </a:extLst>
            </p:cNvPr>
            <p:cNvSpPr/>
            <p:nvPr/>
          </p:nvSpPr>
          <p:spPr>
            <a:xfrm>
              <a:off x="2866139" y="1309309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7" name="Oval 3106">
              <a:extLst>
                <a:ext uri="{FF2B5EF4-FFF2-40B4-BE49-F238E27FC236}">
                  <a16:creationId xmlns:a16="http://schemas.microsoft.com/office/drawing/2014/main" id="{483A0863-FEC1-A96D-6BF1-E3DF97CCEB5D}"/>
                </a:ext>
              </a:extLst>
            </p:cNvPr>
            <p:cNvSpPr/>
            <p:nvPr/>
          </p:nvSpPr>
          <p:spPr>
            <a:xfrm>
              <a:off x="3401426" y="155728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8" name="Oval 3107">
              <a:extLst>
                <a:ext uri="{FF2B5EF4-FFF2-40B4-BE49-F238E27FC236}">
                  <a16:creationId xmlns:a16="http://schemas.microsoft.com/office/drawing/2014/main" id="{EE5FBECF-EC9E-A0D6-759E-34BAB8204B1F}"/>
                </a:ext>
              </a:extLst>
            </p:cNvPr>
            <p:cNvSpPr/>
            <p:nvPr/>
          </p:nvSpPr>
          <p:spPr>
            <a:xfrm>
              <a:off x="3121876" y="1284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9" name="Oval 3108">
              <a:extLst>
                <a:ext uri="{FF2B5EF4-FFF2-40B4-BE49-F238E27FC236}">
                  <a16:creationId xmlns:a16="http://schemas.microsoft.com/office/drawing/2014/main" id="{EE0ACFF9-2B88-4F26-B9D2-0CD1F4F2C7FB}"/>
                </a:ext>
              </a:extLst>
            </p:cNvPr>
            <p:cNvSpPr/>
            <p:nvPr/>
          </p:nvSpPr>
          <p:spPr>
            <a:xfrm>
              <a:off x="3551250" y="118296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Oval 3110">
              <a:extLst>
                <a:ext uri="{FF2B5EF4-FFF2-40B4-BE49-F238E27FC236}">
                  <a16:creationId xmlns:a16="http://schemas.microsoft.com/office/drawing/2014/main" id="{614FFC3C-E47F-8005-8177-75562C9E37F3}"/>
                </a:ext>
              </a:extLst>
            </p:cNvPr>
            <p:cNvSpPr/>
            <p:nvPr/>
          </p:nvSpPr>
          <p:spPr>
            <a:xfrm>
              <a:off x="3609908" y="150874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4" name="Oval 3113">
              <a:extLst>
                <a:ext uri="{FF2B5EF4-FFF2-40B4-BE49-F238E27FC236}">
                  <a16:creationId xmlns:a16="http://schemas.microsoft.com/office/drawing/2014/main" id="{F6353A57-EE4F-6134-1DF9-818481698FE5}"/>
                </a:ext>
              </a:extLst>
            </p:cNvPr>
            <p:cNvSpPr/>
            <p:nvPr/>
          </p:nvSpPr>
          <p:spPr>
            <a:xfrm>
              <a:off x="3191848" y="217902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5" name="Oval 3114">
              <a:extLst>
                <a:ext uri="{FF2B5EF4-FFF2-40B4-BE49-F238E27FC236}">
                  <a16:creationId xmlns:a16="http://schemas.microsoft.com/office/drawing/2014/main" id="{78CD2E42-C9D8-E4FC-AA74-1CB6CA0832DC}"/>
                </a:ext>
              </a:extLst>
            </p:cNvPr>
            <p:cNvSpPr/>
            <p:nvPr/>
          </p:nvSpPr>
          <p:spPr>
            <a:xfrm>
              <a:off x="3361683" y="2200072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6" name="Oval 3115">
              <a:extLst>
                <a:ext uri="{FF2B5EF4-FFF2-40B4-BE49-F238E27FC236}">
                  <a16:creationId xmlns:a16="http://schemas.microsoft.com/office/drawing/2014/main" id="{B7FC667E-EF22-0EC4-16EB-49B5CAD46D25}"/>
                </a:ext>
              </a:extLst>
            </p:cNvPr>
            <p:cNvSpPr/>
            <p:nvPr/>
          </p:nvSpPr>
          <p:spPr>
            <a:xfrm>
              <a:off x="3131930" y="194931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7" name="Oval 3116">
              <a:extLst>
                <a:ext uri="{FF2B5EF4-FFF2-40B4-BE49-F238E27FC236}">
                  <a16:creationId xmlns:a16="http://schemas.microsoft.com/office/drawing/2014/main" id="{C77B76C7-CD7A-0FF9-24F2-FDD390A6FD6F}"/>
                </a:ext>
              </a:extLst>
            </p:cNvPr>
            <p:cNvSpPr/>
            <p:nvPr/>
          </p:nvSpPr>
          <p:spPr>
            <a:xfrm>
              <a:off x="3477149" y="179110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8" name="Oval 3117">
              <a:extLst>
                <a:ext uri="{FF2B5EF4-FFF2-40B4-BE49-F238E27FC236}">
                  <a16:creationId xmlns:a16="http://schemas.microsoft.com/office/drawing/2014/main" id="{78ABDC31-6B79-D1C5-A9F1-47346AEBD82A}"/>
                </a:ext>
              </a:extLst>
            </p:cNvPr>
            <p:cNvSpPr/>
            <p:nvPr/>
          </p:nvSpPr>
          <p:spPr>
            <a:xfrm>
              <a:off x="3249247" y="165538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9" name="Oval 3118">
              <a:extLst>
                <a:ext uri="{FF2B5EF4-FFF2-40B4-BE49-F238E27FC236}">
                  <a16:creationId xmlns:a16="http://schemas.microsoft.com/office/drawing/2014/main" id="{130B8D28-422F-B802-AD2C-D1091033BE1E}"/>
                </a:ext>
              </a:extLst>
            </p:cNvPr>
            <p:cNvSpPr/>
            <p:nvPr/>
          </p:nvSpPr>
          <p:spPr>
            <a:xfrm>
              <a:off x="3535807" y="2116880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9" name="Oval 3128">
              <a:extLst>
                <a:ext uri="{FF2B5EF4-FFF2-40B4-BE49-F238E27FC236}">
                  <a16:creationId xmlns:a16="http://schemas.microsoft.com/office/drawing/2014/main" id="{8E1D310D-0F75-A24D-162A-1BE1B440F796}"/>
                </a:ext>
              </a:extLst>
            </p:cNvPr>
            <p:cNvSpPr/>
            <p:nvPr/>
          </p:nvSpPr>
          <p:spPr>
            <a:xfrm>
              <a:off x="2734661" y="187905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1" name="Oval 3130">
              <a:extLst>
                <a:ext uri="{FF2B5EF4-FFF2-40B4-BE49-F238E27FC236}">
                  <a16:creationId xmlns:a16="http://schemas.microsoft.com/office/drawing/2014/main" id="{90C89FD9-1130-8D2B-1CB4-911BB607FB9B}"/>
                </a:ext>
              </a:extLst>
            </p:cNvPr>
            <p:cNvSpPr/>
            <p:nvPr/>
          </p:nvSpPr>
          <p:spPr>
            <a:xfrm>
              <a:off x="3003646" y="187676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3" name="Oval 3132">
              <a:extLst>
                <a:ext uri="{FF2B5EF4-FFF2-40B4-BE49-F238E27FC236}">
                  <a16:creationId xmlns:a16="http://schemas.microsoft.com/office/drawing/2014/main" id="{6A33A079-A168-CA46-87A3-BB207D513044}"/>
                </a:ext>
              </a:extLst>
            </p:cNvPr>
            <p:cNvSpPr/>
            <p:nvPr/>
          </p:nvSpPr>
          <p:spPr>
            <a:xfrm>
              <a:off x="2959015" y="140037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7" name="Oval 3136">
              <a:extLst>
                <a:ext uri="{FF2B5EF4-FFF2-40B4-BE49-F238E27FC236}">
                  <a16:creationId xmlns:a16="http://schemas.microsoft.com/office/drawing/2014/main" id="{CAB73EB6-F4EF-6D59-0630-A86E2D3CB348}"/>
                </a:ext>
              </a:extLst>
            </p:cNvPr>
            <p:cNvSpPr/>
            <p:nvPr/>
          </p:nvSpPr>
          <p:spPr>
            <a:xfrm>
              <a:off x="3494302" y="164835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8" name="Oval 3137">
              <a:extLst>
                <a:ext uri="{FF2B5EF4-FFF2-40B4-BE49-F238E27FC236}">
                  <a16:creationId xmlns:a16="http://schemas.microsoft.com/office/drawing/2014/main" id="{E692EA7E-DAA0-9CF3-10A5-CC1635715F61}"/>
                </a:ext>
              </a:extLst>
            </p:cNvPr>
            <p:cNvSpPr/>
            <p:nvPr/>
          </p:nvSpPr>
          <p:spPr>
            <a:xfrm>
              <a:off x="3298907" y="143224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9" name="Oval 3138">
              <a:extLst>
                <a:ext uri="{FF2B5EF4-FFF2-40B4-BE49-F238E27FC236}">
                  <a16:creationId xmlns:a16="http://schemas.microsoft.com/office/drawing/2014/main" id="{01BDC69E-64A5-A2C4-B2D8-C199EE81AEBD}"/>
                </a:ext>
              </a:extLst>
            </p:cNvPr>
            <p:cNvSpPr/>
            <p:nvPr/>
          </p:nvSpPr>
          <p:spPr>
            <a:xfrm>
              <a:off x="3644126" y="127403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Oval 3139">
              <a:extLst>
                <a:ext uri="{FF2B5EF4-FFF2-40B4-BE49-F238E27FC236}">
                  <a16:creationId xmlns:a16="http://schemas.microsoft.com/office/drawing/2014/main" id="{BE4F0498-6483-44B6-3CBB-38155D5D1E11}"/>
                </a:ext>
              </a:extLst>
            </p:cNvPr>
            <p:cNvSpPr/>
            <p:nvPr/>
          </p:nvSpPr>
          <p:spPr>
            <a:xfrm>
              <a:off x="3383696" y="120203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1" name="Oval 3140">
              <a:extLst>
                <a:ext uri="{FF2B5EF4-FFF2-40B4-BE49-F238E27FC236}">
                  <a16:creationId xmlns:a16="http://schemas.microsoft.com/office/drawing/2014/main" id="{5E5B40EE-071F-9BD7-7DE1-E7B968A13181}"/>
                </a:ext>
              </a:extLst>
            </p:cNvPr>
            <p:cNvSpPr/>
            <p:nvPr/>
          </p:nvSpPr>
          <p:spPr>
            <a:xfrm>
              <a:off x="3083509" y="10931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3" name="Oval 3142">
              <a:extLst>
                <a:ext uri="{FF2B5EF4-FFF2-40B4-BE49-F238E27FC236}">
                  <a16:creationId xmlns:a16="http://schemas.microsoft.com/office/drawing/2014/main" id="{4E8515DF-ECB3-5BF2-125C-35D4372A519D}"/>
                </a:ext>
              </a:extLst>
            </p:cNvPr>
            <p:cNvSpPr/>
            <p:nvPr/>
          </p:nvSpPr>
          <p:spPr>
            <a:xfrm>
              <a:off x="3341054" y="192153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4" name="Oval 3143">
              <a:extLst>
                <a:ext uri="{FF2B5EF4-FFF2-40B4-BE49-F238E27FC236}">
                  <a16:creationId xmlns:a16="http://schemas.microsoft.com/office/drawing/2014/main" id="{77BDF4FD-FE73-A74B-3C6A-0E6A0893D547}"/>
                </a:ext>
              </a:extLst>
            </p:cNvPr>
            <p:cNvSpPr/>
            <p:nvPr/>
          </p:nvSpPr>
          <p:spPr>
            <a:xfrm>
              <a:off x="3284724" y="227008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5" name="Oval 3144">
              <a:extLst>
                <a:ext uri="{FF2B5EF4-FFF2-40B4-BE49-F238E27FC236}">
                  <a16:creationId xmlns:a16="http://schemas.microsoft.com/office/drawing/2014/main" id="{D2BCFEFC-6291-8927-D4E9-DB2B343ED4AA}"/>
                </a:ext>
              </a:extLst>
            </p:cNvPr>
            <p:cNvSpPr/>
            <p:nvPr/>
          </p:nvSpPr>
          <p:spPr>
            <a:xfrm>
              <a:off x="3454559" y="2291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7" name="Oval 3146">
              <a:extLst>
                <a:ext uri="{FF2B5EF4-FFF2-40B4-BE49-F238E27FC236}">
                  <a16:creationId xmlns:a16="http://schemas.microsoft.com/office/drawing/2014/main" id="{0B77B5AE-C914-9911-E7C4-9E1AD9FAE874}"/>
                </a:ext>
              </a:extLst>
            </p:cNvPr>
            <p:cNvSpPr/>
            <p:nvPr/>
          </p:nvSpPr>
          <p:spPr>
            <a:xfrm>
              <a:off x="3570025" y="188216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9" name="Oval 3148">
              <a:extLst>
                <a:ext uri="{FF2B5EF4-FFF2-40B4-BE49-F238E27FC236}">
                  <a16:creationId xmlns:a16="http://schemas.microsoft.com/office/drawing/2014/main" id="{AED05731-73D7-04A0-5D3F-BAB10BD72514}"/>
                </a:ext>
              </a:extLst>
            </p:cNvPr>
            <p:cNvSpPr/>
            <p:nvPr/>
          </p:nvSpPr>
          <p:spPr>
            <a:xfrm>
              <a:off x="3628683" y="2207947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2" name="TextBox 3161">
            <a:extLst>
              <a:ext uri="{FF2B5EF4-FFF2-40B4-BE49-F238E27FC236}">
                <a16:creationId xmlns:a16="http://schemas.microsoft.com/office/drawing/2014/main" id="{1BBD6D71-5C9B-B946-030A-6B6EC9750612}"/>
              </a:ext>
            </a:extLst>
          </p:cNvPr>
          <p:cNvSpPr txBox="1"/>
          <p:nvPr/>
        </p:nvSpPr>
        <p:spPr>
          <a:xfrm>
            <a:off x="5592672" y="2288217"/>
            <a:ext cx="15961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1</a:t>
            </a:r>
          </a:p>
        </p:txBody>
      </p:sp>
      <p:sp>
        <p:nvSpPr>
          <p:cNvPr id="3226" name="Rectangle 3225">
            <a:extLst>
              <a:ext uri="{FF2B5EF4-FFF2-40B4-BE49-F238E27FC236}">
                <a16:creationId xmlns:a16="http://schemas.microsoft.com/office/drawing/2014/main" id="{32FE67EE-D030-7C58-14A6-BE9A77F641AD}"/>
              </a:ext>
            </a:extLst>
          </p:cNvPr>
          <p:cNvSpPr/>
          <p:nvPr/>
        </p:nvSpPr>
        <p:spPr>
          <a:xfrm>
            <a:off x="4391923" y="2339606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7" name="Rectangle 3226">
            <a:extLst>
              <a:ext uri="{FF2B5EF4-FFF2-40B4-BE49-F238E27FC236}">
                <a16:creationId xmlns:a16="http://schemas.microsoft.com/office/drawing/2014/main" id="{886EA1B7-908C-A17C-7A1B-768C9C737F23}"/>
              </a:ext>
            </a:extLst>
          </p:cNvPr>
          <p:cNvSpPr/>
          <p:nvPr/>
        </p:nvSpPr>
        <p:spPr>
          <a:xfrm>
            <a:off x="4200313" y="2371487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5" name="TextBox 3224">
            <a:extLst>
              <a:ext uri="{FF2B5EF4-FFF2-40B4-BE49-F238E27FC236}">
                <a16:creationId xmlns:a16="http://schemas.microsoft.com/office/drawing/2014/main" id="{F661A97A-16A6-CBB4-3C29-727C243095DA}"/>
              </a:ext>
            </a:extLst>
          </p:cNvPr>
          <p:cNvSpPr txBox="1"/>
          <p:nvPr/>
        </p:nvSpPr>
        <p:spPr>
          <a:xfrm>
            <a:off x="3191816" y="2205672"/>
            <a:ext cx="15132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2</a:t>
            </a: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4446BC24-D61D-247D-B373-7EF6394958B3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485664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 – </a:t>
            </a:r>
            <a:r>
              <a:rPr lang="en-US" b="1" dirty="0"/>
              <a:t>Sample-based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3E6DC0-B591-BB66-2084-4E3A73F795AE}"/>
              </a:ext>
            </a:extLst>
          </p:cNvPr>
          <p:cNvGrpSpPr/>
          <p:nvPr/>
        </p:nvGrpSpPr>
        <p:grpSpPr>
          <a:xfrm>
            <a:off x="1316951" y="1814087"/>
            <a:ext cx="5785426" cy="3513221"/>
            <a:chOff x="1316951" y="1814087"/>
            <a:chExt cx="5785426" cy="3513221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4F6E28B-3A34-71DC-D371-AA38C7399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8" t="50201"/>
            <a:stretch/>
          </p:blipFill>
          <p:spPr>
            <a:xfrm>
              <a:off x="1316951" y="1814087"/>
              <a:ext cx="5785426" cy="3513221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E7FD863-EB4E-AB1B-6420-603DF202B734}"/>
                </a:ext>
              </a:extLst>
            </p:cNvPr>
            <p:cNvSpPr/>
            <p:nvPr/>
          </p:nvSpPr>
          <p:spPr>
            <a:xfrm>
              <a:off x="5600700" y="2124075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4354BBA-BE99-6AE6-7E0A-861253A539FC}"/>
                </a:ext>
              </a:extLst>
            </p:cNvPr>
            <p:cNvSpPr/>
            <p:nvPr/>
          </p:nvSpPr>
          <p:spPr>
            <a:xfrm>
              <a:off x="3705225" y="2019300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BC1E49B-A403-EE4A-44FD-E88CA7BDE824}"/>
                </a:ext>
              </a:extLst>
            </p:cNvPr>
            <p:cNvSpPr/>
            <p:nvPr/>
          </p:nvSpPr>
          <p:spPr>
            <a:xfrm>
              <a:off x="4282977" y="2067130"/>
              <a:ext cx="392161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9833320-DB11-0B43-5D44-5EAEE5D26BA7}"/>
              </a:ext>
            </a:extLst>
          </p:cNvPr>
          <p:cNvSpPr txBox="1"/>
          <p:nvPr/>
        </p:nvSpPr>
        <p:spPr>
          <a:xfrm>
            <a:off x="3758475" y="20918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Meadow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F5F8A55-AD38-5D59-8AF7-401E944848F9}"/>
              </a:ext>
            </a:extLst>
          </p:cNvPr>
          <p:cNvSpPr txBox="1"/>
          <p:nvPr/>
        </p:nvSpPr>
        <p:spPr>
          <a:xfrm>
            <a:off x="5252891" y="20119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0770F45-35F9-290C-6300-3BD87E6409CB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Samples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896A1B3-0F9A-0207-791E-A02EE89DD838}"/>
              </a:ext>
            </a:extLst>
          </p:cNvPr>
          <p:cNvGrpSpPr/>
          <p:nvPr/>
        </p:nvGrpSpPr>
        <p:grpSpPr>
          <a:xfrm>
            <a:off x="6655088" y="1266825"/>
            <a:ext cx="3253041" cy="4324350"/>
            <a:chOff x="7232840" y="1166812"/>
            <a:chExt cx="3253041" cy="432435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BAFA5CD-DBC5-64AF-EDC4-C886A353B092}"/>
                </a:ext>
              </a:extLst>
            </p:cNvPr>
            <p:cNvSpPr/>
            <p:nvPr/>
          </p:nvSpPr>
          <p:spPr>
            <a:xfrm>
              <a:off x="7232840" y="1166812"/>
              <a:ext cx="2514600" cy="24288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B77A534-A238-8788-C335-97BD783350AD}"/>
                </a:ext>
              </a:extLst>
            </p:cNvPr>
            <p:cNvSpPr/>
            <p:nvPr/>
          </p:nvSpPr>
          <p:spPr>
            <a:xfrm>
              <a:off x="7971281" y="3062287"/>
              <a:ext cx="2514600" cy="24288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CBB6A08-CF86-DC9E-D052-5B33FFF02EFC}"/>
                </a:ext>
              </a:extLst>
            </p:cNvPr>
            <p:cNvSpPr txBox="1"/>
            <p:nvPr/>
          </p:nvSpPr>
          <p:spPr>
            <a:xfrm>
              <a:off x="8718494" y="3202539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Forest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0957AE6-FE57-1C3D-AE10-BDBE0C20DB3F}"/>
                </a:ext>
              </a:extLst>
            </p:cNvPr>
            <p:cNvSpPr txBox="1"/>
            <p:nvPr/>
          </p:nvSpPr>
          <p:spPr>
            <a:xfrm>
              <a:off x="7961790" y="1248607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Meadow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E86C2D4-EE9F-4175-E054-7DC813E813BF}"/>
                </a:ext>
              </a:extLst>
            </p:cNvPr>
            <p:cNvSpPr/>
            <p:nvPr/>
          </p:nvSpPr>
          <p:spPr>
            <a:xfrm>
              <a:off x="7680515" y="187380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DA36E5B-47E5-7501-8817-872FCA8B3E07}"/>
                </a:ext>
              </a:extLst>
            </p:cNvPr>
            <p:cNvSpPr/>
            <p:nvPr/>
          </p:nvSpPr>
          <p:spPr>
            <a:xfrm>
              <a:off x="8201107" y="244587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FF97A-8C47-93C3-CC00-0EF55BE52F99}"/>
                </a:ext>
              </a:extLst>
            </p:cNvPr>
            <p:cNvSpPr/>
            <p:nvPr/>
          </p:nvSpPr>
          <p:spPr>
            <a:xfrm>
              <a:off x="8856565" y="1821417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AD7135B-4F6A-08BF-FD10-70A4E45DF54D}"/>
                </a:ext>
              </a:extLst>
            </p:cNvPr>
            <p:cNvSpPr/>
            <p:nvPr/>
          </p:nvSpPr>
          <p:spPr>
            <a:xfrm>
              <a:off x="8409177" y="397275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86478FE-3320-8A23-094B-F24564292A77}"/>
                </a:ext>
              </a:extLst>
            </p:cNvPr>
            <p:cNvSpPr/>
            <p:nvPr/>
          </p:nvSpPr>
          <p:spPr>
            <a:xfrm>
              <a:off x="9147619" y="3883006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5C1D62C-F79A-3DDA-620C-AEB88C4E2FA1}"/>
                </a:ext>
              </a:extLst>
            </p:cNvPr>
            <p:cNvSpPr/>
            <p:nvPr/>
          </p:nvSpPr>
          <p:spPr>
            <a:xfrm>
              <a:off x="8856564" y="456592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3C5EE6-216E-F514-F220-5E1BE6723BB4}"/>
                </a:ext>
              </a:extLst>
            </p:cNvPr>
            <p:cNvSpPr/>
            <p:nvPr/>
          </p:nvSpPr>
          <p:spPr>
            <a:xfrm>
              <a:off x="9504264" y="4429189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D97942A-07BA-C811-34E2-6ABC7443E57B}"/>
                </a:ext>
              </a:extLst>
            </p:cNvPr>
            <p:cNvSpPr/>
            <p:nvPr/>
          </p:nvSpPr>
          <p:spPr>
            <a:xfrm>
              <a:off x="9876281" y="380073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9C209B-B9D8-13C9-BD68-412CA7C8F3A9}"/>
                </a:ext>
              </a:extLst>
            </p:cNvPr>
            <p:cNvSpPr/>
            <p:nvPr/>
          </p:nvSpPr>
          <p:spPr>
            <a:xfrm>
              <a:off x="9342339" y="511792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0236481-67E7-D07D-5C57-6F6C37D2B263}"/>
                </a:ext>
              </a:extLst>
            </p:cNvPr>
            <p:cNvSpPr/>
            <p:nvPr/>
          </p:nvSpPr>
          <p:spPr>
            <a:xfrm>
              <a:off x="8775601" y="4851674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1FD68E-3638-787C-919C-3A68F1A27643}"/>
              </a:ext>
            </a:extLst>
          </p:cNvPr>
          <p:cNvCxnSpPr/>
          <p:nvPr/>
        </p:nvCxnSpPr>
        <p:spPr>
          <a:xfrm flipH="1">
            <a:off x="8552690" y="1301529"/>
            <a:ext cx="738442" cy="559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FB955AD-8345-3F2D-3E88-EA4F4F1C035A}"/>
              </a:ext>
            </a:extLst>
          </p:cNvPr>
          <p:cNvSpPr txBox="1"/>
          <p:nvPr/>
        </p:nvSpPr>
        <p:spPr>
          <a:xfrm>
            <a:off x="9249728" y="104162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952827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Apart from spatial grain, there is also temporal grain, and consequently a </a:t>
            </a:r>
            <a:r>
              <a:rPr lang="en-US" b="1" dirty="0"/>
              <a:t>species-time-area relationship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related to “</a:t>
            </a:r>
            <a:r>
              <a:rPr lang="en-US" b="1" dirty="0"/>
              <a:t>endemics-area relationship</a:t>
            </a:r>
            <a:r>
              <a:rPr lang="en-US" dirty="0"/>
              <a:t>” (EAR), which can be used to estimate species loss from the loss of habitat area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a type of species accumulation curve, which also includes </a:t>
            </a:r>
            <a:r>
              <a:rPr lang="en-US" b="1" dirty="0"/>
              <a:t>individual-based </a:t>
            </a:r>
            <a:r>
              <a:rPr lang="en-US" dirty="0"/>
              <a:t>and </a:t>
            </a:r>
            <a:r>
              <a:rPr lang="en-US" b="1" dirty="0"/>
              <a:t>sample-based rarefaction</a:t>
            </a:r>
            <a:r>
              <a:rPr lang="en-US" dirty="0"/>
              <a:t>. These can be used to compare diversity of communities with different numbers of individuals.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9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AE44496-A199-21E8-67F9-59077209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3940342" cy="5253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5709CEFF-C9FD-C174-8D0C-3175731C8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286000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D2C1BD6-E2F3-82D8-7F96-8044A0E5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828800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923B23A-45AA-168E-E2F7-7AFD79EC3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524000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4314B-9559-25DB-4124-F82F01AB59A6}"/>
              </a:ext>
            </a:extLst>
          </p:cNvPr>
          <p:cNvSpPr txBox="1"/>
          <p:nvPr/>
        </p:nvSpPr>
        <p:spPr>
          <a:xfrm>
            <a:off x="5710989" y="914400"/>
            <a:ext cx="35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is more about volume</a:t>
            </a:r>
          </a:p>
        </p:txBody>
      </p:sp>
    </p:spTree>
    <p:extLst>
      <p:ext uri="{BB962C8B-B14F-4D97-AF65-F5344CB8AC3E}">
        <p14:creationId xmlns:p14="http://schemas.microsoft.com/office/powerpoint/2010/main" val="3433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18746A3-75EC-2405-183E-B63C002C0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10654"/>
            <a:ext cx="5464753" cy="536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82C4021-CDBD-0DA5-56C1-033EE0AF7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854" y="222985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564686F-5511-A130-77C3-77CF557CB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054" y="177265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13FEF72-E6DF-0A22-B3A9-F12A4A764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54" y="146785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Arrhenius (1921)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D1287DD-A280-7277-1030-8541B0C85574}"/>
              </a:ext>
            </a:extLst>
          </p:cNvPr>
          <p:cNvGrpSpPr/>
          <p:nvPr/>
        </p:nvGrpSpPr>
        <p:grpSpPr>
          <a:xfrm>
            <a:off x="8341954" y="1421337"/>
            <a:ext cx="3288392" cy="1638168"/>
            <a:chOff x="8332108" y="899160"/>
            <a:chExt cx="3288392" cy="16381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9BA6D2-2411-0931-D38D-87EA5CC0A1F8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/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96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/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52A443-1581-93FA-BD8F-9B71DF9A6CF9}"/>
                </a:ext>
              </a:extLst>
            </p:cNvPr>
            <p:cNvSpPr txBox="1"/>
            <p:nvPr/>
          </p:nvSpPr>
          <p:spPr>
            <a:xfrm>
              <a:off x="8332108" y="981825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 law (</a:t>
              </a:r>
              <a:r>
                <a:rPr lang="en-US" dirty="0" err="1"/>
                <a:t>mocninn</a:t>
              </a:r>
              <a:r>
                <a:rPr lang="cs-CZ" dirty="0"/>
                <a:t>á funkce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DFF41-9F4B-311F-1823-8ECCD749F98F}"/>
              </a:ext>
            </a:extLst>
          </p:cNvPr>
          <p:cNvGrpSpPr/>
          <p:nvPr/>
        </p:nvGrpSpPr>
        <p:grpSpPr>
          <a:xfrm>
            <a:off x="1267830" y="978842"/>
            <a:ext cx="2850539" cy="2911796"/>
            <a:chOff x="1267830" y="978842"/>
            <a:chExt cx="2850539" cy="29117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91A7F2-50DE-5431-90E4-7B0B17D3746B}"/>
                </a:ext>
              </a:extLst>
            </p:cNvPr>
            <p:cNvGrpSpPr/>
            <p:nvPr/>
          </p:nvGrpSpPr>
          <p:grpSpPr>
            <a:xfrm>
              <a:off x="1267830" y="1097110"/>
              <a:ext cx="2850539" cy="2793528"/>
              <a:chOff x="2182230" y="1154583"/>
              <a:chExt cx="2850539" cy="279352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162A80-3AD0-F6AD-617D-9A59D2D05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2230" y="1154583"/>
                <a:ext cx="2850539" cy="279352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3868BC-9340-2750-09FF-1A966147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4605" y="1414922"/>
                <a:ext cx="2378164" cy="191393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A35C7-5CBA-0225-363E-0F461D6FB785}"/>
                </a:ext>
              </a:extLst>
            </p:cNvPr>
            <p:cNvSpPr txBox="1"/>
            <p:nvPr/>
          </p:nvSpPr>
          <p:spPr>
            <a:xfrm>
              <a:off x="3226819" y="326022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F0582-4E20-33EA-D284-49D9521A2D19}"/>
                </a:ext>
              </a:extLst>
            </p:cNvPr>
            <p:cNvSpPr txBox="1"/>
            <p:nvPr/>
          </p:nvSpPr>
          <p:spPr>
            <a:xfrm rot="16200000">
              <a:off x="1206274" y="104039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3D7A39-0939-EE32-531C-5FAA85CEEAC7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06A84C2-E69C-D7C7-FA05-9344FDF1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80A61B-38FE-C23E-D7CB-D7636924FEAD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E1AE29-96B1-202C-6991-6832B91E1D51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4385DD-F06C-F8C2-A8EF-DB92883AC876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627A99-E7A0-56E6-B5B5-47300485FA9B}"/>
              </a:ext>
            </a:extLst>
          </p:cNvPr>
          <p:cNvGrpSpPr/>
          <p:nvPr/>
        </p:nvGrpSpPr>
        <p:grpSpPr>
          <a:xfrm>
            <a:off x="5165537" y="988393"/>
            <a:ext cx="2503544" cy="2625273"/>
            <a:chOff x="5165537" y="988393"/>
            <a:chExt cx="2503544" cy="26252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57ECA5-7448-B1CF-6A5F-CCA615E8B01A}"/>
                </a:ext>
              </a:extLst>
            </p:cNvPr>
            <p:cNvSpPr txBox="1"/>
            <p:nvPr/>
          </p:nvSpPr>
          <p:spPr>
            <a:xfrm>
              <a:off x="7176638" y="3244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F50005-94E0-0D99-B4D7-9E794B5DF297}"/>
                </a:ext>
              </a:extLst>
            </p:cNvPr>
            <p:cNvSpPr txBox="1"/>
            <p:nvPr/>
          </p:nvSpPr>
          <p:spPr>
            <a:xfrm rot="16200000">
              <a:off x="5103981" y="104994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7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472440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673467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466202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3A87A8-D204-3652-6D94-AAC5C6159D8B}"/>
              </a:ext>
            </a:extLst>
          </p:cNvPr>
          <p:cNvGrpSpPr/>
          <p:nvPr/>
        </p:nvGrpSpPr>
        <p:grpSpPr>
          <a:xfrm>
            <a:off x="5395885" y="2115956"/>
            <a:ext cx="238153" cy="711485"/>
            <a:chOff x="5395885" y="2115956"/>
            <a:chExt cx="238153" cy="7114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E53F6C-9288-A300-4438-D81010A37A32}"/>
                </a:ext>
              </a:extLst>
            </p:cNvPr>
            <p:cNvSpPr/>
            <p:nvPr/>
          </p:nvSpPr>
          <p:spPr>
            <a:xfrm>
              <a:off x="5443319" y="2632695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C25306-8DA8-C362-245C-9DE5DFD76B30}"/>
                </a:ext>
              </a:extLst>
            </p:cNvPr>
            <p:cNvSpPr txBox="1"/>
            <p:nvPr/>
          </p:nvSpPr>
          <p:spPr>
            <a:xfrm>
              <a:off x="5395885" y="2115956"/>
              <a:ext cx="21480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4ACD83-46B3-D4D0-5CE1-10B2AFDC02FD}"/>
              </a:ext>
            </a:extLst>
          </p:cNvPr>
          <p:cNvGrpSpPr/>
          <p:nvPr/>
        </p:nvGrpSpPr>
        <p:grpSpPr>
          <a:xfrm>
            <a:off x="7202669" y="879693"/>
            <a:ext cx="372272" cy="626792"/>
            <a:chOff x="7202669" y="879693"/>
            <a:chExt cx="372272" cy="6267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F524BB-26C0-E420-4013-78C25B8DBBE2}"/>
                </a:ext>
              </a:extLst>
            </p:cNvPr>
            <p:cNvSpPr/>
            <p:nvPr/>
          </p:nvSpPr>
          <p:spPr>
            <a:xfrm>
              <a:off x="7384222" y="1311739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698525-0F83-DAA5-3526-A49097990EEC}"/>
                </a:ext>
              </a:extLst>
            </p:cNvPr>
            <p:cNvSpPr txBox="1"/>
            <p:nvPr/>
          </p:nvSpPr>
          <p:spPr>
            <a:xfrm>
              <a:off x="7202669" y="879693"/>
              <a:ext cx="18114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l-GR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25196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33499" y="1075131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90712" y="936892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3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717663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510398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E53F6C-9288-A300-4438-D81010A37A32}"/>
              </a:ext>
            </a:extLst>
          </p:cNvPr>
          <p:cNvSpPr/>
          <p:nvPr/>
        </p:nvSpPr>
        <p:spPr>
          <a:xfrm>
            <a:off x="5885279" y="2632695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524BB-26C0-E420-4013-78C25B8DBBE2}"/>
              </a:ext>
            </a:extLst>
          </p:cNvPr>
          <p:cNvSpPr/>
          <p:nvPr/>
        </p:nvSpPr>
        <p:spPr>
          <a:xfrm>
            <a:off x="7826182" y="1311739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25306-8DA8-C362-245C-9DE5DFD76B30}"/>
              </a:ext>
            </a:extLst>
          </p:cNvPr>
          <p:cNvSpPr txBox="1"/>
          <p:nvPr/>
        </p:nvSpPr>
        <p:spPr>
          <a:xfrm>
            <a:off x="5837845" y="2115956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698525-0F83-DAA5-3526-A49097990EEC}"/>
              </a:ext>
            </a:extLst>
          </p:cNvPr>
          <p:cNvSpPr txBox="1"/>
          <p:nvPr/>
        </p:nvSpPr>
        <p:spPr>
          <a:xfrm>
            <a:off x="7644629" y="879693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69392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96993" y="1409314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80491" y="914808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8260002-10CD-70E5-0611-3AD0CF22AF6D}"/>
              </a:ext>
            </a:extLst>
          </p:cNvPr>
          <p:cNvSpPr txBox="1"/>
          <p:nvPr/>
        </p:nvSpPr>
        <p:spPr>
          <a:xfrm>
            <a:off x="1441686" y="39465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beta diversity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A4EF34-AD54-834A-23EE-54F62F81EC45}"/>
              </a:ext>
            </a:extLst>
          </p:cNvPr>
          <p:cNvSpPr txBox="1"/>
          <p:nvPr/>
        </p:nvSpPr>
        <p:spPr>
          <a:xfrm>
            <a:off x="4482970" y="39350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beta diversity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63DC63D-FE09-7CD7-2CE1-FE5CE9F77F26}"/>
              </a:ext>
            </a:extLst>
          </p:cNvPr>
          <p:cNvGrpSpPr/>
          <p:nvPr/>
        </p:nvGrpSpPr>
        <p:grpSpPr>
          <a:xfrm>
            <a:off x="1569518" y="4421510"/>
            <a:ext cx="1836622" cy="1851105"/>
            <a:chOff x="1569518" y="4421510"/>
            <a:chExt cx="1836622" cy="185110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BF890C-E3F6-FA6D-EFD6-401342B419DC}"/>
                </a:ext>
              </a:extLst>
            </p:cNvPr>
            <p:cNvGrpSpPr/>
            <p:nvPr/>
          </p:nvGrpSpPr>
          <p:grpSpPr>
            <a:xfrm>
              <a:off x="1569518" y="4421510"/>
              <a:ext cx="1836622" cy="1851105"/>
              <a:chOff x="1374139" y="4135743"/>
              <a:chExt cx="2159794" cy="222006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7E70CB3-6943-0BED-5E55-AD0E85F38BD3}"/>
                  </a:ext>
                </a:extLst>
              </p:cNvPr>
              <p:cNvSpPr/>
              <p:nvPr/>
            </p:nvSpPr>
            <p:spPr>
              <a:xfrm>
                <a:off x="1374139" y="44589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0D84116-7F80-6908-9C88-F53E6D7B50B5}"/>
                  </a:ext>
                </a:extLst>
              </p:cNvPr>
              <p:cNvSpPr/>
              <p:nvPr/>
            </p:nvSpPr>
            <p:spPr>
              <a:xfrm>
                <a:off x="1421440" y="48904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BAA435-DCB6-5B0B-AF7A-BB8C73427F9B}"/>
                  </a:ext>
                </a:extLst>
              </p:cNvPr>
              <p:cNvSpPr/>
              <p:nvPr/>
            </p:nvSpPr>
            <p:spPr>
              <a:xfrm>
                <a:off x="1756790" y="4378286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5D5B81D-18CE-E018-D76D-DC588DB2BECF}"/>
                  </a:ext>
                </a:extLst>
              </p:cNvPr>
              <p:cNvSpPr/>
              <p:nvPr/>
            </p:nvSpPr>
            <p:spPr>
              <a:xfrm>
                <a:off x="2007196" y="49329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6C57D4-944D-6078-C448-EF675DC20538}"/>
                  </a:ext>
                </a:extLst>
              </p:cNvPr>
              <p:cNvSpPr/>
              <p:nvPr/>
            </p:nvSpPr>
            <p:spPr>
              <a:xfrm>
                <a:off x="2199701" y="45600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DDA727B-11D7-C3E1-B45C-4223A32947A4}"/>
                  </a:ext>
                </a:extLst>
              </p:cNvPr>
              <p:cNvSpPr/>
              <p:nvPr/>
            </p:nvSpPr>
            <p:spPr>
              <a:xfrm>
                <a:off x="1933961" y="41357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C2CA813-9DFF-1064-2BC4-93D16B5C88A3}"/>
                  </a:ext>
                </a:extLst>
              </p:cNvPr>
              <p:cNvSpPr/>
              <p:nvPr/>
            </p:nvSpPr>
            <p:spPr>
              <a:xfrm>
                <a:off x="2871211" y="44826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EC89551-A60D-663A-7D99-1F36DDC53FE1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D1E7F-9D02-D7CE-FC85-26602F4D0A70}"/>
                  </a:ext>
                </a:extLst>
              </p:cNvPr>
              <p:cNvSpPr/>
              <p:nvPr/>
            </p:nvSpPr>
            <p:spPr>
              <a:xfrm>
                <a:off x="2664498" y="48903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CD51605-34DE-358E-86CF-CB238C74DB40}"/>
                  </a:ext>
                </a:extLst>
              </p:cNvPr>
              <p:cNvSpPr/>
              <p:nvPr/>
            </p:nvSpPr>
            <p:spPr>
              <a:xfrm>
                <a:off x="2943181" y="49255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02A4250-206A-4207-53FC-938E7A7A416F}"/>
                  </a:ext>
                </a:extLst>
              </p:cNvPr>
              <p:cNvSpPr/>
              <p:nvPr/>
            </p:nvSpPr>
            <p:spPr>
              <a:xfrm>
                <a:off x="2484468" y="446980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2315AE8-1BA4-71F8-3D35-E2EF936B5797}"/>
                  </a:ext>
                </a:extLst>
              </p:cNvPr>
              <p:cNvSpPr/>
              <p:nvPr/>
            </p:nvSpPr>
            <p:spPr>
              <a:xfrm>
                <a:off x="3189028" y="42991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A6C9BA7-8F06-4112-3D82-D2DF90574480}"/>
                  </a:ext>
                </a:extLst>
              </p:cNvPr>
              <p:cNvSpPr/>
              <p:nvPr/>
            </p:nvSpPr>
            <p:spPr>
              <a:xfrm>
                <a:off x="2693470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FE097-4B8A-C96A-5046-5D7E6DE5D662}"/>
                  </a:ext>
                </a:extLst>
              </p:cNvPr>
              <p:cNvSpPr/>
              <p:nvPr/>
            </p:nvSpPr>
            <p:spPr>
              <a:xfrm>
                <a:off x="3285280" y="484435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1BDBE6-B7E9-9477-C2BC-037FA0BA4952}"/>
                  </a:ext>
                </a:extLst>
              </p:cNvPr>
              <p:cNvSpPr/>
              <p:nvPr/>
            </p:nvSpPr>
            <p:spPr>
              <a:xfrm>
                <a:off x="2749618" y="55003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9C0203-4165-2D3D-6055-4A12A8C64299}"/>
                  </a:ext>
                </a:extLst>
              </p:cNvPr>
              <p:cNvSpPr/>
              <p:nvPr/>
            </p:nvSpPr>
            <p:spPr>
              <a:xfrm>
                <a:off x="2902018" y="56527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C424572-A375-2A03-34BA-A40DF8505DDA}"/>
                  </a:ext>
                </a:extLst>
              </p:cNvPr>
              <p:cNvSpPr/>
              <p:nvPr/>
            </p:nvSpPr>
            <p:spPr>
              <a:xfrm>
                <a:off x="2599285" y="59660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1801B0C-10C2-8403-D2C7-43961DDAEED2}"/>
                  </a:ext>
                </a:extLst>
              </p:cNvPr>
              <p:cNvSpPr/>
              <p:nvPr/>
            </p:nvSpPr>
            <p:spPr>
              <a:xfrm>
                <a:off x="2877968" y="60012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4EC087-39F4-A6B6-1FAE-2AF95A2F755B}"/>
                  </a:ext>
                </a:extLst>
              </p:cNvPr>
              <p:cNvSpPr/>
              <p:nvPr/>
            </p:nvSpPr>
            <p:spPr>
              <a:xfrm>
                <a:off x="2500965" y="55816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369BD9A-6EDE-4558-8B79-9F62D3C30821}"/>
                  </a:ext>
                </a:extLst>
              </p:cNvPr>
              <p:cNvSpPr/>
              <p:nvPr/>
            </p:nvSpPr>
            <p:spPr>
              <a:xfrm>
                <a:off x="3067435" y="53168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588F76F-10EC-5807-47E3-C045FEED9900}"/>
                  </a:ext>
                </a:extLst>
              </p:cNvPr>
              <p:cNvSpPr/>
              <p:nvPr/>
            </p:nvSpPr>
            <p:spPr>
              <a:xfrm>
                <a:off x="2640095" y="51963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23A2E96-24C0-758B-8E96-61B920DC9F81}"/>
                  </a:ext>
                </a:extLst>
              </p:cNvPr>
              <p:cNvSpPr/>
              <p:nvPr/>
            </p:nvSpPr>
            <p:spPr>
              <a:xfrm>
                <a:off x="3163687" y="58620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21DF6F-2D82-6EBA-5A72-659F2D0F8E04}"/>
                  </a:ext>
                </a:extLst>
              </p:cNvPr>
              <p:cNvSpPr/>
              <p:nvPr/>
            </p:nvSpPr>
            <p:spPr>
              <a:xfrm>
                <a:off x="1970385" y="5550908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FC58140-2E40-EBAF-207D-872240224AEB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A298644-563D-D4BE-CB44-574BD6295701}"/>
                  </a:ext>
                </a:extLst>
              </p:cNvPr>
              <p:cNvSpPr/>
              <p:nvPr/>
            </p:nvSpPr>
            <p:spPr>
              <a:xfrm>
                <a:off x="1438015" y="59657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66B6046-C76A-3220-38D9-0F4FA78EAAB7}"/>
                  </a:ext>
                </a:extLst>
              </p:cNvPr>
              <p:cNvSpPr/>
              <p:nvPr/>
            </p:nvSpPr>
            <p:spPr>
              <a:xfrm>
                <a:off x="1716698" y="60009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B8DD269-776D-38C2-9CCA-B8AAF98C3646}"/>
                  </a:ext>
                </a:extLst>
              </p:cNvPr>
              <p:cNvSpPr/>
              <p:nvPr/>
            </p:nvSpPr>
            <p:spPr>
              <a:xfrm>
                <a:off x="1396075" y="56393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6A854E5-2759-470B-4B22-6BB6F1878B81}"/>
                  </a:ext>
                </a:extLst>
              </p:cNvPr>
              <p:cNvSpPr/>
              <p:nvPr/>
            </p:nvSpPr>
            <p:spPr>
              <a:xfrm>
                <a:off x="1962545" y="53745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3E9F8F4-AD80-1E56-EE94-4582702AD004}"/>
                  </a:ext>
                </a:extLst>
              </p:cNvPr>
              <p:cNvSpPr/>
              <p:nvPr/>
            </p:nvSpPr>
            <p:spPr>
              <a:xfrm>
                <a:off x="1520545" y="5285405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4DCCABA-57AA-0882-8450-B7E19CF5A3E5}"/>
                  </a:ext>
                </a:extLst>
              </p:cNvPr>
              <p:cNvSpPr/>
              <p:nvPr/>
            </p:nvSpPr>
            <p:spPr>
              <a:xfrm>
                <a:off x="2058797" y="59197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C74EC32-5A65-EE38-ACB7-B9A3740C78D2}"/>
                  </a:ext>
                </a:extLst>
              </p:cNvPr>
              <p:cNvSpPr/>
              <p:nvPr/>
            </p:nvSpPr>
            <p:spPr>
              <a:xfrm>
                <a:off x="1526539" y="46113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D16DA2-F021-C4BF-BD70-D130982312B1}"/>
                  </a:ext>
                </a:extLst>
              </p:cNvPr>
              <p:cNvSpPr/>
              <p:nvPr/>
            </p:nvSpPr>
            <p:spPr>
              <a:xfrm>
                <a:off x="1718219" y="5089210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BBD9812-2A9A-B8E4-9E02-44D5E9942AA6}"/>
                  </a:ext>
                </a:extLst>
              </p:cNvPr>
              <p:cNvSpPr/>
              <p:nvPr/>
            </p:nvSpPr>
            <p:spPr>
              <a:xfrm>
                <a:off x="1893856" y="47415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5A47003-F95B-A2FD-6B19-4DBC95943643}"/>
                  </a:ext>
                </a:extLst>
              </p:cNvPr>
              <p:cNvSpPr/>
              <p:nvPr/>
            </p:nvSpPr>
            <p:spPr>
              <a:xfrm>
                <a:off x="2159596" y="50853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81959F3-1B44-65A3-3A0B-A176DD3C8C58}"/>
                  </a:ext>
                </a:extLst>
              </p:cNvPr>
              <p:cNvSpPr/>
              <p:nvPr/>
            </p:nvSpPr>
            <p:spPr>
              <a:xfrm>
                <a:off x="2352101" y="47124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388CABF-01F6-30A4-BB2F-346FD76D231D}"/>
                  </a:ext>
                </a:extLst>
              </p:cNvPr>
              <p:cNvSpPr/>
              <p:nvPr/>
            </p:nvSpPr>
            <p:spPr>
              <a:xfrm>
                <a:off x="2086361" y="42881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F05867-1861-83CC-FA92-F3194EED1C5A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AF643C8-F27B-DBD8-AF9E-BB626A352BE0}"/>
                  </a:ext>
                </a:extLst>
              </p:cNvPr>
              <p:cNvSpPr/>
              <p:nvPr/>
            </p:nvSpPr>
            <p:spPr>
              <a:xfrm>
                <a:off x="3176011" y="47874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E29E105-76BE-BE43-DEC4-9E3DA3029C76}"/>
                  </a:ext>
                </a:extLst>
              </p:cNvPr>
              <p:cNvSpPr/>
              <p:nvPr/>
            </p:nvSpPr>
            <p:spPr>
              <a:xfrm>
                <a:off x="2816898" y="50427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05FF39C-E946-879C-AD0F-9F85CAAE980A}"/>
                  </a:ext>
                </a:extLst>
              </p:cNvPr>
              <p:cNvSpPr/>
              <p:nvPr/>
            </p:nvSpPr>
            <p:spPr>
              <a:xfrm>
                <a:off x="3095581" y="50779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D4DF20F-148F-99A7-5B5F-5443E01C419C}"/>
                  </a:ext>
                </a:extLst>
              </p:cNvPr>
              <p:cNvSpPr/>
              <p:nvPr/>
            </p:nvSpPr>
            <p:spPr>
              <a:xfrm>
                <a:off x="2774958" y="4716344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9EFB970-DC2F-9D36-2FDF-29C34C3FB6A3}"/>
                  </a:ext>
                </a:extLst>
              </p:cNvPr>
              <p:cNvSpPr/>
              <p:nvPr/>
            </p:nvSpPr>
            <p:spPr>
              <a:xfrm>
                <a:off x="3341428" y="44515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15DACF1-6087-721D-F2AE-133B81333DA7}"/>
                  </a:ext>
                </a:extLst>
              </p:cNvPr>
              <p:cNvSpPr/>
              <p:nvPr/>
            </p:nvSpPr>
            <p:spPr>
              <a:xfrm>
                <a:off x="2914088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EC54F63-0588-6792-B47D-5390BCE797A6}"/>
                  </a:ext>
                </a:extLst>
              </p:cNvPr>
              <p:cNvSpPr/>
              <p:nvPr/>
            </p:nvSpPr>
            <p:spPr>
              <a:xfrm>
                <a:off x="2421512" y="414891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DAFD82D-5DA2-DFFF-0863-67CFAC7C36EF}"/>
                  </a:ext>
                </a:extLst>
              </p:cNvPr>
              <p:cNvSpPr/>
              <p:nvPr/>
            </p:nvSpPr>
            <p:spPr>
              <a:xfrm>
                <a:off x="2954193" y="5576653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4C9932F-D894-08E2-97E8-D48B18743C1B}"/>
                  </a:ext>
                </a:extLst>
              </p:cNvPr>
              <p:cNvSpPr/>
              <p:nvPr/>
            </p:nvSpPr>
            <p:spPr>
              <a:xfrm>
                <a:off x="3054418" y="58051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1E4B42D-32A7-50C5-1987-EAE265BD9B8D}"/>
                  </a:ext>
                </a:extLst>
              </p:cNvPr>
              <p:cNvSpPr/>
              <p:nvPr/>
            </p:nvSpPr>
            <p:spPr>
              <a:xfrm>
                <a:off x="2751685" y="61184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A18B1DB-6E31-57D0-C780-0BBA5C313544}"/>
                  </a:ext>
                </a:extLst>
              </p:cNvPr>
              <p:cNvSpPr/>
              <p:nvPr/>
            </p:nvSpPr>
            <p:spPr>
              <a:xfrm>
                <a:off x="3030368" y="61536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5E69F87-A854-11F8-298B-EA4BE8BE5F61}"/>
                  </a:ext>
                </a:extLst>
              </p:cNvPr>
              <p:cNvSpPr/>
              <p:nvPr/>
            </p:nvSpPr>
            <p:spPr>
              <a:xfrm>
                <a:off x="2653365" y="57340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2D1496D-49F5-32E5-35A5-B0903A596B03}"/>
                  </a:ext>
                </a:extLst>
              </p:cNvPr>
              <p:cNvSpPr/>
              <p:nvPr/>
            </p:nvSpPr>
            <p:spPr>
              <a:xfrm>
                <a:off x="3219835" y="54692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5C875F9-8317-B551-EFC0-D6C7CC945310}"/>
                  </a:ext>
                </a:extLst>
              </p:cNvPr>
              <p:cNvSpPr/>
              <p:nvPr/>
            </p:nvSpPr>
            <p:spPr>
              <a:xfrm>
                <a:off x="2792495" y="53487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AE28885-DFA9-2C17-0E17-369DCBAAF694}"/>
                  </a:ext>
                </a:extLst>
              </p:cNvPr>
              <p:cNvSpPr/>
              <p:nvPr/>
            </p:nvSpPr>
            <p:spPr>
              <a:xfrm>
                <a:off x="3316087" y="60144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20B69A-0EEF-250B-A399-88382AC73BFC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116725B-EC39-209A-58FE-C92FC55AFA25}"/>
                  </a:ext>
                </a:extLst>
              </p:cNvPr>
              <p:cNvSpPr/>
              <p:nvPr/>
            </p:nvSpPr>
            <p:spPr>
              <a:xfrm>
                <a:off x="1949528" y="58628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E5CE20D-91A6-0DA4-A367-6719A4039159}"/>
                  </a:ext>
                </a:extLst>
              </p:cNvPr>
              <p:cNvSpPr/>
              <p:nvPr/>
            </p:nvSpPr>
            <p:spPr>
              <a:xfrm>
                <a:off x="1590415" y="61181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47A15ED-FB94-7C74-4E22-F7E6504596F0}"/>
                  </a:ext>
                </a:extLst>
              </p:cNvPr>
              <p:cNvSpPr/>
              <p:nvPr/>
            </p:nvSpPr>
            <p:spPr>
              <a:xfrm>
                <a:off x="1869098" y="61533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A7E279-7EB9-E234-7A04-E7D6A942D719}"/>
                  </a:ext>
                </a:extLst>
              </p:cNvPr>
              <p:cNvSpPr/>
              <p:nvPr/>
            </p:nvSpPr>
            <p:spPr>
              <a:xfrm>
                <a:off x="1548475" y="57917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E6ED894-6A60-7ED2-D492-66BBDE0BEB11}"/>
                  </a:ext>
                </a:extLst>
              </p:cNvPr>
              <p:cNvSpPr/>
              <p:nvPr/>
            </p:nvSpPr>
            <p:spPr>
              <a:xfrm>
                <a:off x="2114945" y="55269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6267244-F448-A399-96E4-EFF951211E97}"/>
                  </a:ext>
                </a:extLst>
              </p:cNvPr>
              <p:cNvSpPr/>
              <p:nvPr/>
            </p:nvSpPr>
            <p:spPr>
              <a:xfrm>
                <a:off x="1687605" y="5406449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E5865C7-8AE3-FF35-3FEB-3CB9BACC39B1}"/>
                  </a:ext>
                </a:extLst>
              </p:cNvPr>
              <p:cNvSpPr/>
              <p:nvPr/>
            </p:nvSpPr>
            <p:spPr>
              <a:xfrm>
                <a:off x="2211197" y="60721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FD9695C-4683-9CBB-F3CB-FEF6F2B54FE4}"/>
                  </a:ext>
                </a:extLst>
              </p:cNvPr>
              <p:cNvSpPr/>
              <p:nvPr/>
            </p:nvSpPr>
            <p:spPr>
              <a:xfrm>
                <a:off x="2399846" y="532482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9A16754-F56B-466C-8663-8B4A78232092}"/>
                </a:ext>
              </a:extLst>
            </p:cNvPr>
            <p:cNvSpPr/>
            <p:nvPr/>
          </p:nvSpPr>
          <p:spPr>
            <a:xfrm>
              <a:off x="1964404" y="4630312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9C5E46-3D3F-8E63-8EC4-9A5CC957F5B9}"/>
                </a:ext>
              </a:extLst>
            </p:cNvPr>
            <p:cNvSpPr/>
            <p:nvPr/>
          </p:nvSpPr>
          <p:spPr>
            <a:xfrm>
              <a:off x="2635406" y="5584195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255A96C-F14C-EEDC-4611-82348A4C0F18}"/>
                </a:ext>
              </a:extLst>
            </p:cNvPr>
            <p:cNvSpPr/>
            <p:nvPr/>
          </p:nvSpPr>
          <p:spPr>
            <a:xfrm>
              <a:off x="2010683" y="5393160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82AA7B6-D862-B5E3-8641-1B63D9884BE5}"/>
              </a:ext>
            </a:extLst>
          </p:cNvPr>
          <p:cNvGrpSpPr/>
          <p:nvPr/>
        </p:nvGrpSpPr>
        <p:grpSpPr>
          <a:xfrm>
            <a:off x="4551690" y="4431093"/>
            <a:ext cx="1815073" cy="1821452"/>
            <a:chOff x="4259378" y="4444722"/>
            <a:chExt cx="1815073" cy="1821452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5C6B1E9-124D-D62C-7E36-106ED13753D6}"/>
                </a:ext>
              </a:extLst>
            </p:cNvPr>
            <p:cNvSpPr/>
            <p:nvPr/>
          </p:nvSpPr>
          <p:spPr>
            <a:xfrm>
              <a:off x="4259378" y="47142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2C0DA6A-B004-7250-06CC-2DAA5AE227A9}"/>
                </a:ext>
              </a:extLst>
            </p:cNvPr>
            <p:cNvSpPr/>
            <p:nvPr/>
          </p:nvSpPr>
          <p:spPr>
            <a:xfrm>
              <a:off x="4299601" y="5074031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F20603F-6FF5-56E2-A3DA-1B6FCFD8CBAC}"/>
                </a:ext>
              </a:extLst>
            </p:cNvPr>
            <p:cNvSpPr/>
            <p:nvPr/>
          </p:nvSpPr>
          <p:spPr>
            <a:xfrm>
              <a:off x="4584773" y="464695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E4979BB-F85F-99E2-0EB3-9C163FDDF72D}"/>
                </a:ext>
              </a:extLst>
            </p:cNvPr>
            <p:cNvSpPr/>
            <p:nvPr/>
          </p:nvSpPr>
          <p:spPr>
            <a:xfrm>
              <a:off x="4797710" y="510946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71D6B1-0176-710F-DF82-ED916DF2511D}"/>
                </a:ext>
              </a:extLst>
            </p:cNvPr>
            <p:cNvSpPr/>
            <p:nvPr/>
          </p:nvSpPr>
          <p:spPr>
            <a:xfrm>
              <a:off x="5593643" y="453363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2540C1-677E-DE40-D265-C6D0C3ABC30B}"/>
                </a:ext>
              </a:extLst>
            </p:cNvPr>
            <p:cNvSpPr/>
            <p:nvPr/>
          </p:nvSpPr>
          <p:spPr>
            <a:xfrm>
              <a:off x="4735433" y="44447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913B5B-7377-9D74-3D0F-9175DFF68C21}"/>
                </a:ext>
              </a:extLst>
            </p:cNvPr>
            <p:cNvSpPr/>
            <p:nvPr/>
          </p:nvSpPr>
          <p:spPr>
            <a:xfrm>
              <a:off x="4830409" y="4855791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7CF73C-FEE7-5654-B9AE-D58D7E4A0B4B}"/>
                </a:ext>
              </a:extLst>
            </p:cNvPr>
            <p:cNvSpPr/>
            <p:nvPr/>
          </p:nvSpPr>
          <p:spPr>
            <a:xfrm>
              <a:off x="5662038" y="4861044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DEE5387-26E9-1434-A624-AE2F5B8E03C1}"/>
                </a:ext>
              </a:extLst>
            </p:cNvPr>
            <p:cNvSpPr/>
            <p:nvPr/>
          </p:nvSpPr>
          <p:spPr>
            <a:xfrm>
              <a:off x="5356659" y="50739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1E2F29-9540-F4EF-9EBC-052F7161884D}"/>
                </a:ext>
              </a:extLst>
            </p:cNvPr>
            <p:cNvSpPr/>
            <p:nvPr/>
          </p:nvSpPr>
          <p:spPr>
            <a:xfrm>
              <a:off x="4297808" y="533726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EAE070-7611-A208-73EC-A059B3648AB7}"/>
                </a:ext>
              </a:extLst>
            </p:cNvPr>
            <p:cNvSpPr/>
            <p:nvPr/>
          </p:nvSpPr>
          <p:spPr>
            <a:xfrm>
              <a:off x="4342982" y="569082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00621E5-56BB-18E4-43FA-2FD7D23D503C}"/>
                </a:ext>
              </a:extLst>
            </p:cNvPr>
            <p:cNvSpPr/>
            <p:nvPr/>
          </p:nvSpPr>
          <p:spPr>
            <a:xfrm>
              <a:off x="5812061" y="44580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368E32B-2C0B-60AC-FF5E-280653579B4D}"/>
                </a:ext>
              </a:extLst>
            </p:cNvPr>
            <p:cNvSpPr/>
            <p:nvPr/>
          </p:nvSpPr>
          <p:spPr>
            <a:xfrm>
              <a:off x="4336964" y="449307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1F68785-C759-7DDF-F244-19A6BFCCE40D}"/>
                </a:ext>
              </a:extLst>
            </p:cNvPr>
            <p:cNvSpPr/>
            <p:nvPr/>
          </p:nvSpPr>
          <p:spPr>
            <a:xfrm>
              <a:off x="5884553" y="503557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11C12A1-A27A-C282-210B-15C6239E8E77}"/>
                </a:ext>
              </a:extLst>
            </p:cNvPr>
            <p:cNvSpPr/>
            <p:nvPr/>
          </p:nvSpPr>
          <p:spPr>
            <a:xfrm>
              <a:off x="4681569" y="531591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6335BED-9B46-03CE-59E9-6F6E596B8AD6}"/>
                </a:ext>
              </a:extLst>
            </p:cNvPr>
            <p:cNvSpPr/>
            <p:nvPr/>
          </p:nvSpPr>
          <p:spPr>
            <a:xfrm>
              <a:off x="5558639" y="570961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899E15-7E5E-2130-9DFD-CA1750956419}"/>
                </a:ext>
              </a:extLst>
            </p:cNvPr>
            <p:cNvSpPr/>
            <p:nvPr/>
          </p:nvSpPr>
          <p:spPr>
            <a:xfrm>
              <a:off x="5301204" y="597085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DB2A7F-A50B-690C-08B7-647A265F7DA3}"/>
                </a:ext>
              </a:extLst>
            </p:cNvPr>
            <p:cNvSpPr/>
            <p:nvPr/>
          </p:nvSpPr>
          <p:spPr>
            <a:xfrm>
              <a:off x="5538188" y="600022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19BC7D9-5B7C-A62A-E104-00AE8CBC86D5}"/>
                </a:ext>
              </a:extLst>
            </p:cNvPr>
            <p:cNvSpPr/>
            <p:nvPr/>
          </p:nvSpPr>
          <p:spPr>
            <a:xfrm>
              <a:off x="4483725" y="5337262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A42B104-E185-D6AF-B1CF-7015A7D0BF36}"/>
                </a:ext>
              </a:extLst>
            </p:cNvPr>
            <p:cNvSpPr/>
            <p:nvPr/>
          </p:nvSpPr>
          <p:spPr>
            <a:xfrm>
              <a:off x="5722166" y="5193447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54913-E82F-09A5-8CF0-A55012CEFC37}"/>
                </a:ext>
              </a:extLst>
            </p:cNvPr>
            <p:cNvSpPr/>
            <p:nvPr/>
          </p:nvSpPr>
          <p:spPr>
            <a:xfrm>
              <a:off x="5335908" y="532909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F53410-AB13-E978-E5AE-D15C705ACE9E}"/>
                </a:ext>
              </a:extLst>
            </p:cNvPr>
            <p:cNvSpPr/>
            <p:nvPr/>
          </p:nvSpPr>
          <p:spPr>
            <a:xfrm>
              <a:off x="4454833" y="446634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DBB7C4A-8E5D-1E2D-5C33-5883F8078EA1}"/>
                </a:ext>
              </a:extLst>
            </p:cNvPr>
            <p:cNvSpPr/>
            <p:nvPr/>
          </p:nvSpPr>
          <p:spPr>
            <a:xfrm>
              <a:off x="5383654" y="529142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875D1B-3780-6194-9DA5-71B7B4692C02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B22CC0F-EABA-08DB-8351-CF539D8870FF}"/>
                </a:ext>
              </a:extLst>
            </p:cNvPr>
            <p:cNvSpPr/>
            <p:nvPr/>
          </p:nvSpPr>
          <p:spPr>
            <a:xfrm>
              <a:off x="4313696" y="597057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9130376-8FFB-1891-6FA0-534434198CB3}"/>
                </a:ext>
              </a:extLst>
            </p:cNvPr>
            <p:cNvSpPr/>
            <p:nvPr/>
          </p:nvSpPr>
          <p:spPr>
            <a:xfrm>
              <a:off x="5427475" y="58185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E1D7FC-E6C7-E1B1-9050-5358F3E99065}"/>
                </a:ext>
              </a:extLst>
            </p:cNvPr>
            <p:cNvSpPr/>
            <p:nvPr/>
          </p:nvSpPr>
          <p:spPr>
            <a:xfrm>
              <a:off x="5703170" y="475356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48531E6-AA34-631D-52A2-16E16860AADC}"/>
                </a:ext>
              </a:extLst>
            </p:cNvPr>
            <p:cNvSpPr/>
            <p:nvPr/>
          </p:nvSpPr>
          <p:spPr>
            <a:xfrm>
              <a:off x="4906218" y="45792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D9E2DA9-B12F-AA6F-4010-449DF12CB420}"/>
                </a:ext>
              </a:extLst>
            </p:cNvPr>
            <p:cNvSpPr/>
            <p:nvPr/>
          </p:nvSpPr>
          <p:spPr>
            <a:xfrm>
              <a:off x="4324827" y="493097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B569091-FE45-F74E-EA14-A03452C8F2C4}"/>
                </a:ext>
              </a:extLst>
            </p:cNvPr>
            <p:cNvSpPr/>
            <p:nvPr/>
          </p:nvSpPr>
          <p:spPr>
            <a:xfrm>
              <a:off x="5078173" y="532909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398F2BE-E0F7-4931-BC8E-F32D7024D4C9}"/>
                </a:ext>
              </a:extLst>
            </p:cNvPr>
            <p:cNvSpPr/>
            <p:nvPr/>
          </p:nvSpPr>
          <p:spPr>
            <a:xfrm>
              <a:off x="4388974" y="48412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10AD11A-F211-4AEF-4024-020EDA31A6BB}"/>
                </a:ext>
              </a:extLst>
            </p:cNvPr>
            <p:cNvSpPr/>
            <p:nvPr/>
          </p:nvSpPr>
          <p:spPr>
            <a:xfrm>
              <a:off x="4413747" y="589423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8513B5C-3742-6710-4F1C-D5748BDBA9DD}"/>
                </a:ext>
              </a:extLst>
            </p:cNvPr>
            <p:cNvSpPr/>
            <p:nvPr/>
          </p:nvSpPr>
          <p:spPr>
            <a:xfrm rot="6434577">
              <a:off x="4998992" y="525487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A5A8E29-7182-B887-7719-92348FAD6CFB}"/>
                </a:ext>
              </a:extLst>
            </p:cNvPr>
            <p:cNvSpPr/>
            <p:nvPr/>
          </p:nvSpPr>
          <p:spPr>
            <a:xfrm>
              <a:off x="5675493" y="57480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B9B1B8F-1B3F-C8FC-EC79-18618528D000}"/>
                </a:ext>
              </a:extLst>
            </p:cNvPr>
            <p:cNvSpPr/>
            <p:nvPr/>
          </p:nvSpPr>
          <p:spPr>
            <a:xfrm>
              <a:off x="4879560" y="603880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6527ADE-407D-27EA-706E-0742DA821762}"/>
                </a:ext>
              </a:extLst>
            </p:cNvPr>
            <p:cNvSpPr/>
            <p:nvPr/>
          </p:nvSpPr>
          <p:spPr>
            <a:xfrm>
              <a:off x="5465504" y="527487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CD09BF2-1A60-950A-685F-2A8A5DAFCDFB}"/>
                </a:ext>
              </a:extLst>
            </p:cNvPr>
            <p:cNvSpPr/>
            <p:nvPr/>
          </p:nvSpPr>
          <p:spPr>
            <a:xfrm>
              <a:off x="5265807" y="551630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D140936-2751-0D94-E3EF-92049A5B3F45}"/>
                </a:ext>
              </a:extLst>
            </p:cNvPr>
            <p:cNvSpPr/>
            <p:nvPr/>
          </p:nvSpPr>
          <p:spPr>
            <a:xfrm>
              <a:off x="4709799" y="5132057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FE138B8-B42C-9B15-6191-188B67FF7DED}"/>
                </a:ext>
              </a:extLst>
            </p:cNvPr>
            <p:cNvSpPr/>
            <p:nvPr/>
          </p:nvSpPr>
          <p:spPr>
            <a:xfrm>
              <a:off x="4677890" y="5818745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D367952-BA1B-A502-0F31-7E5F2483FAF8}"/>
                </a:ext>
              </a:extLst>
            </p:cNvPr>
            <p:cNvSpPr/>
            <p:nvPr/>
          </p:nvSpPr>
          <p:spPr>
            <a:xfrm>
              <a:off x="5744960" y="6097519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C12AB8A-A22E-80E5-FB9B-1012E228E356}"/>
                </a:ext>
              </a:extLst>
            </p:cNvPr>
            <p:cNvSpPr/>
            <p:nvPr/>
          </p:nvSpPr>
          <p:spPr>
            <a:xfrm>
              <a:off x="5314035" y="474663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B6C725B-1AA3-CC31-1FF3-0308D888D45A}"/>
                </a:ext>
              </a:extLst>
            </p:cNvPr>
            <p:cNvSpPr/>
            <p:nvPr/>
          </p:nvSpPr>
          <p:spPr>
            <a:xfrm>
              <a:off x="5709430" y="540017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2AFBD58-9CF4-CF94-A22E-6C76E68C9031}"/>
                </a:ext>
              </a:extLst>
            </p:cNvPr>
            <p:cNvSpPr/>
            <p:nvPr/>
          </p:nvSpPr>
          <p:spPr>
            <a:xfrm>
              <a:off x="5568903" y="460759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434A602-5FC7-BF4F-01A5-75D06642FC40}"/>
                </a:ext>
              </a:extLst>
            </p:cNvPr>
            <p:cNvSpPr/>
            <p:nvPr/>
          </p:nvSpPr>
          <p:spPr>
            <a:xfrm>
              <a:off x="5150032" y="445570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402D310-4F80-A7D4-802D-9123993C99FC}"/>
                </a:ext>
              </a:extLst>
            </p:cNvPr>
            <p:cNvSpPr/>
            <p:nvPr/>
          </p:nvSpPr>
          <p:spPr>
            <a:xfrm>
              <a:off x="5550260" y="477790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93A32D9-AD80-DE77-9D1F-EFC612FA3989}"/>
                </a:ext>
              </a:extLst>
            </p:cNvPr>
            <p:cNvSpPr/>
            <p:nvPr/>
          </p:nvSpPr>
          <p:spPr>
            <a:xfrm>
              <a:off x="4584773" y="602669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ED95F9-6760-C989-FA4B-7FBA936FF8E3}"/>
                </a:ext>
              </a:extLst>
            </p:cNvPr>
            <p:cNvSpPr/>
            <p:nvPr/>
          </p:nvSpPr>
          <p:spPr>
            <a:xfrm>
              <a:off x="5049585" y="561697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C52279-6C16-3918-6C1F-C3151D71830E}"/>
                </a:ext>
              </a:extLst>
            </p:cNvPr>
            <p:cNvSpPr/>
            <p:nvPr/>
          </p:nvSpPr>
          <p:spPr>
            <a:xfrm>
              <a:off x="5310260" y="454893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9060288-D701-3873-EE58-7607AFE3A64D}"/>
                </a:ext>
              </a:extLst>
            </p:cNvPr>
            <p:cNvSpPr/>
            <p:nvPr/>
          </p:nvSpPr>
          <p:spPr>
            <a:xfrm>
              <a:off x="5011887" y="496983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0E8B7CD-2E3F-A962-F672-050A968FE97F}"/>
                </a:ext>
              </a:extLst>
            </p:cNvPr>
            <p:cNvSpPr/>
            <p:nvPr/>
          </p:nvSpPr>
          <p:spPr>
            <a:xfrm>
              <a:off x="5828901" y="555663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3E3C2C7-A7D2-7626-8506-D910E0E66100}"/>
                </a:ext>
              </a:extLst>
            </p:cNvPr>
            <p:cNvSpPr/>
            <p:nvPr/>
          </p:nvSpPr>
          <p:spPr>
            <a:xfrm>
              <a:off x="5251747" y="490200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3A0BADD-52E9-5DE2-C0EB-26AB0FC27FAF}"/>
                </a:ext>
              </a:extLst>
            </p:cNvPr>
            <p:cNvSpPr/>
            <p:nvPr/>
          </p:nvSpPr>
          <p:spPr>
            <a:xfrm>
              <a:off x="5910751" y="6011218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5C5B2D1-CD00-6412-4D48-E8518A3D76DA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8EEB9CD-C3BF-93D5-5CF2-EFBD0756D6AE}"/>
                </a:ext>
              </a:extLst>
            </p:cNvPr>
            <p:cNvSpPr/>
            <p:nvPr/>
          </p:nvSpPr>
          <p:spPr>
            <a:xfrm>
              <a:off x="5251747" y="548103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2686E18-71D0-2CC3-1282-B2ED871E0E68}"/>
                </a:ext>
              </a:extLst>
            </p:cNvPr>
            <p:cNvSpPr/>
            <p:nvPr/>
          </p:nvSpPr>
          <p:spPr>
            <a:xfrm>
              <a:off x="4443292" y="60976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C840DF8-312F-91A6-ED67-72AD9843B0F4}"/>
                </a:ext>
              </a:extLst>
            </p:cNvPr>
            <p:cNvSpPr/>
            <p:nvPr/>
          </p:nvSpPr>
          <p:spPr>
            <a:xfrm>
              <a:off x="4635503" y="4694117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93F1197-A426-B476-5F87-FE50A1E80C18}"/>
                </a:ext>
              </a:extLst>
            </p:cNvPr>
            <p:cNvSpPr/>
            <p:nvPr/>
          </p:nvSpPr>
          <p:spPr>
            <a:xfrm>
              <a:off x="5101102" y="5985885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381CB2D-6BB2-E141-7CCA-CD43727CD59D}"/>
                </a:ext>
              </a:extLst>
            </p:cNvPr>
            <p:cNvSpPr/>
            <p:nvPr/>
          </p:nvSpPr>
          <p:spPr>
            <a:xfrm>
              <a:off x="4889337" y="560471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DB1B4E5-498F-56A4-45B4-E5B460D42C3C}"/>
                </a:ext>
              </a:extLst>
            </p:cNvPr>
            <p:cNvSpPr/>
            <p:nvPr/>
          </p:nvSpPr>
          <p:spPr>
            <a:xfrm>
              <a:off x="4525940" y="550424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0A69BA5-D15E-C590-7FCA-D26EF6F0B8D2}"/>
                </a:ext>
              </a:extLst>
            </p:cNvPr>
            <p:cNvSpPr/>
            <p:nvPr/>
          </p:nvSpPr>
          <p:spPr>
            <a:xfrm>
              <a:off x="5713960" y="5777291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ED541CD-CBEE-2E26-543F-FA66E084B6EC}"/>
                </a:ext>
              </a:extLst>
            </p:cNvPr>
            <p:cNvSpPr/>
            <p:nvPr/>
          </p:nvSpPr>
          <p:spPr>
            <a:xfrm>
              <a:off x="4537057" y="489563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2FE59FB-41F5-77B5-1E3F-9758301B424E}"/>
                </a:ext>
              </a:extLst>
            </p:cNvPr>
            <p:cNvSpPr/>
            <p:nvPr/>
          </p:nvSpPr>
          <p:spPr>
            <a:xfrm>
              <a:off x="4525142" y="4752934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BC1813E-72E6-24A5-BC45-E5EA6B58C816}"/>
                </a:ext>
              </a:extLst>
            </p:cNvPr>
            <p:cNvSpPr/>
            <p:nvPr/>
          </p:nvSpPr>
          <p:spPr>
            <a:xfrm>
              <a:off x="5447326" y="5553577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D7F81C9-3B02-9E22-286B-DD4FF1B43831}"/>
                </a:ext>
              </a:extLst>
            </p:cNvPr>
            <p:cNvSpPr/>
            <p:nvPr/>
          </p:nvSpPr>
          <p:spPr>
            <a:xfrm>
              <a:off x="4776034" y="5384566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CD66C815-C8FB-7AA4-8AEC-3B273A7C5778}"/>
              </a:ext>
            </a:extLst>
          </p:cNvPr>
          <p:cNvSpPr txBox="1"/>
          <p:nvPr/>
        </p:nvSpPr>
        <p:spPr>
          <a:xfrm>
            <a:off x="6204247" y="5438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B8E8982-6C4D-6CEC-05D7-63FABFB250EC}"/>
              </a:ext>
            </a:extLst>
          </p:cNvPr>
          <p:cNvSpPr txBox="1"/>
          <p:nvPr/>
        </p:nvSpPr>
        <p:spPr>
          <a:xfrm>
            <a:off x="3085376" y="5491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E5CA065-A6DE-FC56-EF63-B3C3BF6C6C12}"/>
              </a:ext>
            </a:extLst>
          </p:cNvPr>
          <p:cNvSpPr/>
          <p:nvPr/>
        </p:nvSpPr>
        <p:spPr>
          <a:xfrm>
            <a:off x="4506015" y="4351449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666C6A6-86D4-5DE6-574B-58D4F7D259AE}"/>
              </a:ext>
            </a:extLst>
          </p:cNvPr>
          <p:cNvSpPr txBox="1"/>
          <p:nvPr/>
        </p:nvSpPr>
        <p:spPr>
          <a:xfrm>
            <a:off x="6653953" y="4926425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87F29B1-7AF8-085A-9155-0385501CD14C}"/>
              </a:ext>
            </a:extLst>
          </p:cNvPr>
          <p:cNvSpPr/>
          <p:nvPr/>
        </p:nvSpPr>
        <p:spPr>
          <a:xfrm>
            <a:off x="1480638" y="4370057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29C95B0-FD41-6933-32FC-46C385A64F03}"/>
              </a:ext>
            </a:extLst>
          </p:cNvPr>
          <p:cNvSpPr txBox="1"/>
          <p:nvPr/>
        </p:nvSpPr>
        <p:spPr>
          <a:xfrm>
            <a:off x="3591780" y="4858202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1B33B16-76B9-AE37-4A73-F05A6E5820F0}"/>
              </a:ext>
            </a:extLst>
          </p:cNvPr>
          <p:cNvGrpSpPr/>
          <p:nvPr/>
        </p:nvGrpSpPr>
        <p:grpSpPr>
          <a:xfrm>
            <a:off x="7656719" y="4601022"/>
            <a:ext cx="3126206" cy="1096609"/>
            <a:chOff x="8332108" y="899160"/>
            <a:chExt cx="3288392" cy="153162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F629CE8-5B05-2849-012E-88F9FD1F9F2D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9121B42-9E30-8EEE-B833-CB2D40F5021C}"/>
                </a:ext>
              </a:extLst>
            </p:cNvPr>
            <p:cNvSpPr txBox="1"/>
            <p:nvPr/>
          </p:nvSpPr>
          <p:spPr>
            <a:xfrm>
              <a:off x="8488376" y="1035872"/>
              <a:ext cx="2932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slope of SAR (beta diversity) reflects species spatial </a:t>
              </a:r>
              <a:r>
                <a:rPr lang="en-US" b="1" dirty="0"/>
                <a:t>aggregation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8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9510</TotalTime>
  <Words>1465</Words>
  <Application>Microsoft Office PowerPoint</Application>
  <PresentationFormat>Widescreen</PresentationFormat>
  <Paragraphs>323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Cambria Math</vt:lpstr>
      <vt:lpstr>Times New Roman</vt:lpstr>
      <vt:lpstr>Office Theme</vt:lpstr>
      <vt:lpstr>Biodiversity II – spatial scale</vt:lpstr>
      <vt:lpstr>Species-area relationship (SAR)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link between alpha, beta, and gamma diversity</vt:lpstr>
      <vt:lpstr>Species-Area Relationship: link between alpha, beta, and gamma diversity</vt:lpstr>
      <vt:lpstr>Local, regional, and continental SAR</vt:lpstr>
      <vt:lpstr>Local, regional, and continental SAR – the tri-phasic function</vt:lpstr>
      <vt:lpstr>You should know</vt:lpstr>
      <vt:lpstr>Island (non-nested) Species-Area relationship (ISAR)</vt:lpstr>
      <vt:lpstr>Island (non-nested) Species-Area relationship (ISAR)</vt:lpstr>
      <vt:lpstr>Island (non-nested) Species-Area relationship (ISAR)</vt:lpstr>
      <vt:lpstr>Islands: It’s not just their area, but also their “remotedness”</vt:lpstr>
      <vt:lpstr>Scale dependence of biodiversity patterns</vt:lpstr>
      <vt:lpstr>Because of SAR, practically everything about biodiversity is grain-dependent</vt:lpstr>
      <vt:lpstr>Because of SAR, practically everything about biodiversity is scale-dependent</vt:lpstr>
      <vt:lpstr>Spatial patterns of biodiversity are grain-dependent</vt:lpstr>
      <vt:lpstr>Spatial patterns of biodiversity are grain-dependent</vt:lpstr>
      <vt:lpstr>Environmental predictors of biodiversity are grain-dependent</vt:lpstr>
      <vt:lpstr>Effect of environment on biodiversity is grain-dependent</vt:lpstr>
      <vt:lpstr>Empirical patterns of scale-dependent biodiversity change</vt:lpstr>
      <vt:lpstr>The Earth has been losing species</vt:lpstr>
      <vt:lpstr>Reportedly, we are also experiencing the sixth mass extinction</vt:lpstr>
      <vt:lpstr>But there is a debate about whether this is the sixth mass extinction</vt:lpstr>
      <vt:lpstr>No average net change in species richness – the BioTime database</vt:lpstr>
      <vt:lpstr>We can understand this through the optics of spatial grain</vt:lpstr>
      <vt:lpstr>Biodiversity change is grain dependent</vt:lpstr>
      <vt:lpstr>Empirical support for grain-dependent biodiversity change</vt:lpstr>
      <vt:lpstr>Empirical evidence for grain-dependent change – US and EU birds</vt:lpstr>
      <vt:lpstr>Grain-dependent change in Czech Birds</vt:lpstr>
      <vt:lpstr>Processes behind scale-dependent biodiversity change</vt:lpstr>
      <vt:lpstr>Decomposing biodiversity change to extinction and colonization (and persistence)</vt:lpstr>
      <vt:lpstr>Loss of common vs rare species</vt:lpstr>
      <vt:lpstr>Spread of resident species vs. gain from the outside species pool</vt:lpstr>
      <vt:lpstr>Grain-dependent extinction rates in European butterflies and plants</vt:lpstr>
      <vt:lpstr>Grain-dependent extinction, colonization, and persistence in US birds</vt:lpstr>
      <vt:lpstr>Biodiversity change = colonizations - extinctions</vt:lpstr>
      <vt:lpstr>Related concepts</vt:lpstr>
      <vt:lpstr>Species loss due to area loss: The Endemics-Area relationship (EAR)</vt:lpstr>
      <vt:lpstr>Species loss due to area loss: The Endemics-Area relationship (EAR)</vt:lpstr>
      <vt:lpstr>Species loss due to area loss: It matters how habitats are lost</vt:lpstr>
      <vt:lpstr>Species-time-area relationship (STAR) – species also increase with time</vt:lpstr>
      <vt:lpstr>Species accumulation curves: Individual-based rarefaction</vt:lpstr>
      <vt:lpstr>Species accumulation curves – Sample-based rarefaction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643</cp:revision>
  <cp:lastPrinted>2022-01-20T14:55:36Z</cp:lastPrinted>
  <dcterms:created xsi:type="dcterms:W3CDTF">2021-11-22T08:31:33Z</dcterms:created>
  <dcterms:modified xsi:type="dcterms:W3CDTF">2025-11-24T08:21:22Z</dcterms:modified>
</cp:coreProperties>
</file>